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58" r:id="rId5"/>
    <p:sldId id="257" r:id="rId6"/>
    <p:sldId id="263" r:id="rId7"/>
    <p:sldId id="264" r:id="rId8"/>
    <p:sldId id="262" r:id="rId9"/>
    <p:sldId id="266" r:id="rId10"/>
    <p:sldId id="265" r:id="rId11"/>
    <p:sldId id="268" r:id="rId12"/>
    <p:sldId id="267"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2961" y="1844824"/>
            <a:ext cx="7401000" cy="1200329"/>
          </a:xfrm>
          <a:prstGeom prst="rect">
            <a:avLst/>
          </a:prstGeom>
          <a:noFill/>
        </p:spPr>
        <p:txBody>
          <a:bodyPr wrap="none" rtlCol="0">
            <a:spAutoFit/>
          </a:bodyPr>
          <a:lstStyle/>
          <a:p>
            <a:pPr algn="ctr"/>
            <a:r>
              <a:rPr lang="ru-RU" sz="3600" b="1" dirty="0" smtClean="0">
                <a:solidFill>
                  <a:srgbClr val="C00000"/>
                </a:solidFill>
                <a:latin typeface="Times New Roman" pitchFamily="18" charset="0"/>
                <a:cs typeface="Times New Roman" pitchFamily="18" charset="0"/>
              </a:rPr>
              <a:t>Мастер-класс</a:t>
            </a:r>
          </a:p>
          <a:p>
            <a:pPr algn="ctr"/>
            <a:r>
              <a:rPr lang="ru-RU" sz="3600" b="1" dirty="0" smtClean="0">
                <a:solidFill>
                  <a:srgbClr val="C00000"/>
                </a:solidFill>
                <a:latin typeface="Times New Roman" pitchFamily="18" charset="0"/>
                <a:cs typeface="Times New Roman" pitchFamily="18" charset="0"/>
              </a:rPr>
              <a:t>«Игры с мячом- полезно и весело»</a:t>
            </a:r>
            <a:endParaRPr lang="ru-RU" sz="3600" b="1" dirty="0">
              <a:solidFill>
                <a:srgbClr val="C00000"/>
              </a:solidFill>
              <a:latin typeface="Times New Roman" pitchFamily="18" charset="0"/>
              <a:cs typeface="Times New Roman" pitchFamily="18" charset="0"/>
            </a:endParaRPr>
          </a:p>
        </p:txBody>
      </p:sp>
      <p:sp>
        <p:nvSpPr>
          <p:cNvPr id="3" name="TextBox 2"/>
          <p:cNvSpPr txBox="1"/>
          <p:nvPr/>
        </p:nvSpPr>
        <p:spPr>
          <a:xfrm>
            <a:off x="3927774" y="3789040"/>
            <a:ext cx="4693721" cy="1015663"/>
          </a:xfrm>
          <a:prstGeom prst="rect">
            <a:avLst/>
          </a:prstGeom>
          <a:noFill/>
        </p:spPr>
        <p:txBody>
          <a:bodyPr wrap="none" rtlCol="0">
            <a:spAutoFit/>
          </a:bodyPr>
          <a:lstStyle/>
          <a:p>
            <a:r>
              <a:rPr lang="ru-RU" sz="2000" dirty="0" smtClean="0">
                <a:latin typeface="Times New Roman" pitchFamily="18" charset="0"/>
                <a:cs typeface="Times New Roman" pitchFamily="18" charset="0"/>
              </a:rPr>
              <a:t>инструктор </a:t>
            </a:r>
            <a:r>
              <a:rPr lang="ru-RU" sz="2000" dirty="0" smtClean="0">
                <a:latin typeface="Times New Roman" pitchFamily="18" charset="0"/>
                <a:cs typeface="Times New Roman" pitchFamily="18" charset="0"/>
              </a:rPr>
              <a:t>по физической культуре</a:t>
            </a:r>
          </a:p>
          <a:p>
            <a:r>
              <a:rPr lang="ru-RU" sz="2000" dirty="0" smtClean="0">
                <a:latin typeface="Times New Roman" pitchFamily="18" charset="0"/>
                <a:cs typeface="Times New Roman" pitchFamily="18" charset="0"/>
              </a:rPr>
              <a:t>МКДОУ д/с общеразвивающего вида №1</a:t>
            </a:r>
          </a:p>
          <a:p>
            <a:r>
              <a:rPr lang="ru-RU" sz="2000" dirty="0" err="1" smtClean="0">
                <a:latin typeface="Times New Roman" pitchFamily="18" charset="0"/>
                <a:cs typeface="Times New Roman" pitchFamily="18" charset="0"/>
              </a:rPr>
              <a:t>Падерин</a:t>
            </a:r>
            <a:r>
              <a:rPr lang="ru-RU" sz="2000" dirty="0" smtClean="0">
                <a:latin typeface="Times New Roman" pitchFamily="18" charset="0"/>
                <a:cs typeface="Times New Roman" pitchFamily="18" charset="0"/>
              </a:rPr>
              <a:t> Вячеслав Валентинович</a:t>
            </a:r>
            <a:endParaRPr lang="ru-RU" sz="2000" dirty="0">
              <a:latin typeface="Times New Roman" pitchFamily="18" charset="0"/>
              <a:cs typeface="Times New Roman" pitchFamily="18" charset="0"/>
            </a:endParaRPr>
          </a:p>
        </p:txBody>
      </p:sp>
      <p:sp>
        <p:nvSpPr>
          <p:cNvPr id="4" name="TextBox 3"/>
          <p:cNvSpPr txBox="1"/>
          <p:nvPr/>
        </p:nvSpPr>
        <p:spPr>
          <a:xfrm>
            <a:off x="3757674" y="5439008"/>
            <a:ext cx="1628651"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Узловая,2021</a:t>
            </a:r>
            <a:endParaRPr lang="ru-RU" sz="2000" dirty="0">
              <a:latin typeface="Times New Roman" pitchFamily="18" charset="0"/>
              <a:cs typeface="Times New Roman" pitchFamily="18" charset="0"/>
            </a:endParaRPr>
          </a:p>
        </p:txBody>
      </p:sp>
      <p:sp>
        <p:nvSpPr>
          <p:cNvPr id="5" name="TextBox 4"/>
          <p:cNvSpPr txBox="1"/>
          <p:nvPr/>
        </p:nvSpPr>
        <p:spPr>
          <a:xfrm>
            <a:off x="855004" y="622428"/>
            <a:ext cx="7696914" cy="707886"/>
          </a:xfrm>
          <a:prstGeom prst="rect">
            <a:avLst/>
          </a:prstGeom>
          <a:noFill/>
        </p:spPr>
        <p:txBody>
          <a:bodyPr wrap="none" rtlCol="0">
            <a:spAutoFit/>
          </a:bodyPr>
          <a:lstStyle/>
          <a:p>
            <a:pPr algn="ctr"/>
            <a:r>
              <a:rPr lang="ru-RU" sz="2000" dirty="0" smtClean="0">
                <a:latin typeface="Times New Roman" pitchFamily="18" charset="0"/>
                <a:cs typeface="Times New Roman" pitchFamily="18" charset="0"/>
              </a:rPr>
              <a:t>Муниципальное казённое дошкольное образовательное учреждение </a:t>
            </a:r>
          </a:p>
          <a:p>
            <a:pPr algn="ctr"/>
            <a:r>
              <a:rPr lang="ru-RU" sz="2000" dirty="0" smtClean="0">
                <a:latin typeface="Times New Roman" pitchFamily="18" charset="0"/>
                <a:cs typeface="Times New Roman" pitchFamily="18" charset="0"/>
              </a:rPr>
              <a:t>детский сад общеразвивающего вида №1</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21374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908720"/>
            <a:ext cx="7704856" cy="3600986"/>
          </a:xfrm>
          <a:prstGeom prst="rect">
            <a:avLst/>
          </a:prstGeom>
        </p:spPr>
        <p:txBody>
          <a:bodyPr wrap="square">
            <a:spAutoFit/>
          </a:bodyPr>
          <a:lstStyle/>
          <a:p>
            <a:pPr algn="ctr"/>
            <a:r>
              <a:rPr lang="ru-RU" sz="2800" b="1" u="sng" dirty="0">
                <a:solidFill>
                  <a:srgbClr val="C00000"/>
                </a:solidFill>
                <a:latin typeface="Times New Roman" pitchFamily="18" charset="0"/>
                <a:cs typeface="Times New Roman" pitchFamily="18" charset="0"/>
              </a:rPr>
              <a:t>«Поиграем с солнышком</a:t>
            </a:r>
            <a:r>
              <a:rPr lang="ru-RU" sz="2800" b="1" u="sng" dirty="0" smtClean="0">
                <a:solidFill>
                  <a:srgbClr val="C00000"/>
                </a:solidFill>
                <a:latin typeface="Times New Roman" pitchFamily="18" charset="0"/>
                <a:cs typeface="Times New Roman" pitchFamily="18" charset="0"/>
              </a:rPr>
              <a:t>»</a:t>
            </a:r>
            <a:endParaRPr lang="ru-RU" sz="2800" dirty="0">
              <a:solidFill>
                <a:srgbClr val="C00000"/>
              </a:solidFill>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Цель - Научить детей прокатывать мяч в заданном направлении.</a:t>
            </a:r>
          </a:p>
          <a:p>
            <a:pPr algn="just"/>
            <a:r>
              <a:rPr lang="ru-RU" sz="2000" dirty="0">
                <a:latin typeface="Times New Roman" pitchFamily="18" charset="0"/>
                <a:cs typeface="Times New Roman" pitchFamily="18" charset="0"/>
              </a:rPr>
              <a:t>Ребенок сидит на полу, ноги врозь. Взрослый с мячом (желательно желтым) напротив, на расстоянии до 1 метра.</a:t>
            </a:r>
          </a:p>
          <a:p>
            <a:pPr algn="just"/>
            <a:r>
              <a:rPr lang="ru-RU" sz="2000" dirty="0">
                <a:latin typeface="Times New Roman" pitchFamily="18" charset="0"/>
                <a:cs typeface="Times New Roman" pitchFamily="18" charset="0"/>
              </a:rPr>
              <a:t>Солнышко желтое - медленно прокатывать мяч от руки к руке.</a:t>
            </a:r>
          </a:p>
          <a:p>
            <a:pPr algn="just"/>
            <a:r>
              <a:rPr lang="ru-RU" sz="2000" dirty="0">
                <a:latin typeface="Times New Roman" pitchFamily="18" charset="0"/>
                <a:cs typeface="Times New Roman" pitchFamily="18" charset="0"/>
              </a:rPr>
              <a:t>Солнышко теплое - вокруг себя на полу.</a:t>
            </a:r>
          </a:p>
          <a:p>
            <a:pPr algn="just"/>
            <a:r>
              <a:rPr lang="ru-RU" sz="2000" dirty="0">
                <a:latin typeface="Times New Roman" pitchFamily="18" charset="0"/>
                <a:cs typeface="Times New Roman" pitchFamily="18" charset="0"/>
              </a:rPr>
              <a:t>По небу катилось, катилось - прокатывание двумя руками к ребенку.</a:t>
            </a:r>
          </a:p>
          <a:p>
            <a:pPr algn="just"/>
            <a:r>
              <a:rPr lang="ru-RU" sz="2000" dirty="0">
                <a:latin typeface="Times New Roman" pitchFamily="18" charset="0"/>
                <a:cs typeface="Times New Roman" pitchFamily="18" charset="0"/>
              </a:rPr>
              <a:t>К Мише (имя ребенка) прикатилось - ребенок ловит мяч и прокатывает обратно, двумя руками.</a:t>
            </a:r>
          </a:p>
          <a:p>
            <a:pPr algn="just"/>
            <a:r>
              <a:rPr lang="ru-RU" sz="2000" dirty="0">
                <a:latin typeface="Times New Roman" pitchFamily="18" charset="0"/>
                <a:cs typeface="Times New Roman" pitchFamily="18" charset="0"/>
              </a:rPr>
              <a:t>Исходное положение ребенка можно менять: сидя на полу ноги врозь, скрес</a:t>
            </a:r>
            <a:r>
              <a:rPr lang="ru-RU" dirty="0">
                <a:latin typeface="Times New Roman" pitchFamily="18" charset="0"/>
                <a:cs typeface="Times New Roman" pitchFamily="18" charset="0"/>
              </a:rPr>
              <a:t>тив ноги перед собой, сидя на корточках.</a:t>
            </a:r>
          </a:p>
        </p:txBody>
      </p:sp>
    </p:spTree>
    <p:extLst>
      <p:ext uri="{BB962C8B-B14F-4D97-AF65-F5344CB8AC3E}">
        <p14:creationId xmlns:p14="http://schemas.microsoft.com/office/powerpoint/2010/main" val="93184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705177"/>
            <a:ext cx="7776864" cy="3970318"/>
          </a:xfrm>
          <a:prstGeom prst="rect">
            <a:avLst/>
          </a:prstGeom>
        </p:spPr>
        <p:txBody>
          <a:bodyPr wrap="square">
            <a:spAutoFit/>
          </a:bodyPr>
          <a:lstStyle/>
          <a:p>
            <a:pPr algn="ctr"/>
            <a:r>
              <a:rPr lang="ru-RU" sz="2800" b="1" u="sng" dirty="0">
                <a:solidFill>
                  <a:srgbClr val="C00000"/>
                </a:solidFill>
                <a:latin typeface="Times New Roman" pitchFamily="18" charset="0"/>
                <a:cs typeface="Times New Roman" pitchFamily="18" charset="0"/>
              </a:rPr>
              <a:t>«Мяч в кругу»</a:t>
            </a:r>
            <a:endParaRPr lang="ru-RU" sz="2800" dirty="0">
              <a:solidFill>
                <a:srgbClr val="C00000"/>
              </a:solidFill>
              <a:latin typeface="Times New Roman" pitchFamily="18" charset="0"/>
              <a:cs typeface="Times New Roman" pitchFamily="18" charset="0"/>
            </a:endParaRPr>
          </a:p>
          <a:p>
            <a:r>
              <a:rPr lang="ru-RU" sz="1600" dirty="0">
                <a:latin typeface="Times New Roman" pitchFamily="18" charset="0"/>
                <a:cs typeface="Times New Roman" pitchFamily="18" charset="0"/>
              </a:rPr>
              <a:t>Цель - Совершенствовать навык отталкивания мяча, учить ориентироваться в пространстве.</a:t>
            </a:r>
          </a:p>
          <a:p>
            <a:r>
              <a:rPr lang="ru-RU" sz="1600" dirty="0">
                <a:latin typeface="Times New Roman" pitchFamily="18" charset="0"/>
                <a:cs typeface="Times New Roman" pitchFamily="18" charset="0"/>
              </a:rPr>
              <a:t>В этой игре можно объединить несколько детей или попросить двух членов семьи поиграть.</a:t>
            </a:r>
          </a:p>
          <a:p>
            <a:r>
              <a:rPr lang="ru-RU" sz="1600" dirty="0">
                <a:latin typeface="Times New Roman" pitchFamily="18" charset="0"/>
                <a:cs typeface="Times New Roman" pitchFamily="18" charset="0"/>
              </a:rPr>
              <a:t>Дети сидят на корточках на полу, образуя круг. Взрослый дает одному из участников игры мяч - колобок и читает стихотворение:</a:t>
            </a:r>
          </a:p>
          <a:p>
            <a:r>
              <a:rPr lang="ru-RU" sz="1600" dirty="0">
                <a:latin typeface="Times New Roman" pitchFamily="18" charset="0"/>
                <a:cs typeface="Times New Roman" pitchFamily="18" charset="0"/>
              </a:rPr>
              <a:t>Колобок, колобок</a:t>
            </a:r>
          </a:p>
          <a:p>
            <a:r>
              <a:rPr lang="ru-RU" sz="1600" dirty="0">
                <a:latin typeface="Times New Roman" pitchFamily="18" charset="0"/>
                <a:cs typeface="Times New Roman" pitchFamily="18" charset="0"/>
              </a:rPr>
              <a:t>У тебя румяный бок.</a:t>
            </a:r>
          </a:p>
          <a:p>
            <a:r>
              <a:rPr lang="ru-RU" sz="1600" dirty="0">
                <a:latin typeface="Times New Roman" pitchFamily="18" charset="0"/>
                <a:cs typeface="Times New Roman" pitchFamily="18" charset="0"/>
              </a:rPr>
              <a:t>Ты по полу катись</a:t>
            </a:r>
          </a:p>
          <a:p>
            <a:r>
              <a:rPr lang="ru-RU" sz="1600" dirty="0">
                <a:latin typeface="Times New Roman" pitchFamily="18" charset="0"/>
                <a:cs typeface="Times New Roman" pitchFamily="18" charset="0"/>
              </a:rPr>
              <a:t>И Катюше (имя) улыбнись!</a:t>
            </a:r>
          </a:p>
          <a:p>
            <a:r>
              <a:rPr lang="ru-RU" sz="1600" dirty="0">
                <a:latin typeface="Times New Roman" pitchFamily="18" charset="0"/>
                <a:cs typeface="Times New Roman" pitchFamily="18" charset="0"/>
              </a:rPr>
              <a:t>По просьбе взрослого ребенок прокатывает мяч двумя руками названному участнику. Тот, получив мяч, прокатывает его другому ребенку, которого назвали по имени.</a:t>
            </a:r>
          </a:p>
          <a:p>
            <a:r>
              <a:rPr lang="ru-RU" sz="1600" dirty="0">
                <a:latin typeface="Times New Roman" pitchFamily="18" charset="0"/>
                <a:cs typeface="Times New Roman" pitchFamily="18" charset="0"/>
              </a:rPr>
              <a:t>СОВЕТ: Нужно организовать игру так, чтобы каждый ребенок смог прокатить мяч. Мяч нужно отталкивать посильнее, чтобы он докатился до другого участника игры.</a:t>
            </a:r>
          </a:p>
        </p:txBody>
      </p:sp>
    </p:spTree>
    <p:extLst>
      <p:ext uri="{BB962C8B-B14F-4D97-AF65-F5344CB8AC3E}">
        <p14:creationId xmlns:p14="http://schemas.microsoft.com/office/powerpoint/2010/main" val="278371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59" y="836712"/>
            <a:ext cx="7992889" cy="4185761"/>
          </a:xfrm>
          <a:prstGeom prst="rect">
            <a:avLst/>
          </a:prstGeom>
        </p:spPr>
        <p:txBody>
          <a:bodyPr wrap="square">
            <a:spAutoFit/>
          </a:bodyPr>
          <a:lstStyle/>
          <a:p>
            <a:pPr algn="ctr"/>
            <a:r>
              <a:rPr lang="ru-RU" sz="3200" b="1" u="sng" dirty="0">
                <a:solidFill>
                  <a:srgbClr val="C00000"/>
                </a:solidFill>
                <a:latin typeface="Times New Roman" pitchFamily="18" charset="0"/>
                <a:cs typeface="Times New Roman" pitchFamily="18" charset="0"/>
              </a:rPr>
              <a:t>«Прокати и догони»</a:t>
            </a:r>
            <a:endParaRPr lang="ru-RU" sz="3200" dirty="0">
              <a:solidFill>
                <a:srgbClr val="C00000"/>
              </a:solidFill>
              <a:latin typeface="Times New Roman" pitchFamily="18" charset="0"/>
              <a:cs typeface="Times New Roman" pitchFamily="18" charset="0"/>
            </a:endParaRPr>
          </a:p>
          <a:p>
            <a:pPr algn="just"/>
            <a:r>
              <a:rPr lang="ru-RU" dirty="0">
                <a:latin typeface="Times New Roman" pitchFamily="18" charset="0"/>
                <a:cs typeface="Times New Roman" pitchFamily="18" charset="0"/>
              </a:rPr>
              <a:t>Цель - Учить катать мяч в прямом направлении, отталкивать его энергично, с усилием, развивать умение ориентироваться в пространстве.</a:t>
            </a:r>
          </a:p>
          <a:p>
            <a:pPr algn="just"/>
            <a:r>
              <a:rPr lang="ru-RU" dirty="0">
                <a:latin typeface="Times New Roman" pitchFamily="18" charset="0"/>
                <a:cs typeface="Times New Roman" pitchFamily="18" charset="0"/>
              </a:rPr>
              <a:t>Ребенок с мячом в руках подходит к обозначенному месту и выполняет действия в соответствии с текстом:</a:t>
            </a:r>
          </a:p>
          <a:p>
            <a:pPr algn="just"/>
            <a:r>
              <a:rPr lang="ru-RU" dirty="0">
                <a:latin typeface="Times New Roman" pitchFamily="18" charset="0"/>
                <a:cs typeface="Times New Roman" pitchFamily="18" charset="0"/>
              </a:rPr>
              <a:t>Наш веселый, звонкий мяч - толкает мяч двумя руками</a:t>
            </a:r>
          </a:p>
          <a:p>
            <a:pPr algn="just"/>
            <a:r>
              <a:rPr lang="ru-RU" dirty="0">
                <a:latin typeface="Times New Roman" pitchFamily="18" charset="0"/>
                <a:cs typeface="Times New Roman" pitchFamily="18" charset="0"/>
              </a:rPr>
              <a:t>Мы прокатим далеко - смотрит, куда он катится</a:t>
            </a:r>
          </a:p>
          <a:p>
            <a:pPr algn="just"/>
            <a:r>
              <a:rPr lang="ru-RU" dirty="0">
                <a:latin typeface="Times New Roman" pitchFamily="18" charset="0"/>
                <a:cs typeface="Times New Roman" pitchFamily="18" charset="0"/>
              </a:rPr>
              <a:t>А теперь его догоним - бежит и догоняет его</a:t>
            </a:r>
          </a:p>
          <a:p>
            <a:pPr algn="just"/>
            <a:r>
              <a:rPr lang="ru-RU" dirty="0">
                <a:latin typeface="Times New Roman" pitchFamily="18" charset="0"/>
                <a:cs typeface="Times New Roman" pitchFamily="18" charset="0"/>
              </a:rPr>
              <a:t>Это сделать нам легко - поднимает мяч над головой</a:t>
            </a:r>
          </a:p>
          <a:p>
            <a:pPr algn="just"/>
            <a:r>
              <a:rPr lang="ru-RU" dirty="0">
                <a:latin typeface="Times New Roman" pitchFamily="18" charset="0"/>
                <a:cs typeface="Times New Roman" pitchFamily="18" charset="0"/>
              </a:rPr>
              <a:t>В зависимости от диаметра мяча, ребенок может, прокатывать его одной рукой, чередуя правую и левую, если мяч маленький или двумя руками, если мяч большой.</a:t>
            </a:r>
          </a:p>
          <a:p>
            <a:pPr algn="just"/>
            <a:r>
              <a:rPr lang="ru-RU" dirty="0">
                <a:latin typeface="Times New Roman" pitchFamily="18" charset="0"/>
                <a:cs typeface="Times New Roman" pitchFamily="18" charset="0"/>
              </a:rPr>
              <a:t>СОВЕТ: Приучайте ребенка не бежать сразу за мячом, а дождаться речевого сигнала.</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086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889844"/>
            <a:ext cx="7992888" cy="3908762"/>
          </a:xfrm>
          <a:prstGeom prst="rect">
            <a:avLst/>
          </a:prstGeom>
        </p:spPr>
        <p:txBody>
          <a:bodyPr wrap="square">
            <a:spAutoFit/>
          </a:bodyPr>
          <a:lstStyle/>
          <a:p>
            <a:pPr algn="ctr"/>
            <a:r>
              <a:rPr lang="ru-RU" sz="2800" b="1" u="sng" dirty="0">
                <a:solidFill>
                  <a:srgbClr val="C00000"/>
                </a:solidFill>
                <a:latin typeface="Times New Roman" pitchFamily="18" charset="0"/>
                <a:cs typeface="Times New Roman" pitchFamily="18" charset="0"/>
              </a:rPr>
              <a:t>«Сбей кегли»</a:t>
            </a:r>
            <a:endParaRPr lang="ru-RU" sz="2800" dirty="0">
              <a:solidFill>
                <a:srgbClr val="C00000"/>
              </a:solidFill>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Цель - Развивать элементарные навыки попадания в цель (энергично отталкивать мяч в заданном направлении)</a:t>
            </a:r>
          </a:p>
          <a:p>
            <a:pPr algn="just"/>
            <a:r>
              <a:rPr lang="ru-RU" sz="2000" dirty="0">
                <a:latin typeface="Times New Roman" pitchFamily="18" charset="0"/>
                <a:cs typeface="Times New Roman" pitchFamily="18" charset="0"/>
              </a:rPr>
              <a:t>Это отличная игра для отработки меткости и навыков катания. Если в доме нет кеглей, можно пустые пластиковые бутылочки от («</a:t>
            </a:r>
            <a:r>
              <a:rPr lang="ru-RU" sz="2000" dirty="0" err="1">
                <a:latin typeface="Times New Roman" pitchFamily="18" charset="0"/>
                <a:cs typeface="Times New Roman" pitchFamily="18" charset="0"/>
              </a:rPr>
              <a:t>растишки</a:t>
            </a:r>
            <a:r>
              <a:rPr lang="ru-RU" sz="2000" dirty="0">
                <a:latin typeface="Times New Roman" pitchFamily="18" charset="0"/>
                <a:cs typeface="Times New Roman" pitchFamily="18" charset="0"/>
              </a:rPr>
              <a:t>» или «</a:t>
            </a:r>
            <a:r>
              <a:rPr lang="ru-RU" sz="2000" dirty="0" err="1">
                <a:latin typeface="Times New Roman" pitchFamily="18" charset="0"/>
                <a:cs typeface="Times New Roman" pitchFamily="18" charset="0"/>
              </a:rPr>
              <a:t>имунеле</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Взрослый ставит 2-3 кегли на расстоянии 1-1.5м. и дает ребенку большой мяч. Ребенок, присев на корточки в обозначенное место прокатывает мяч двумя руками вперед, стараясь сбить кегли.</a:t>
            </a:r>
          </a:p>
          <a:p>
            <a:pPr algn="just"/>
            <a:r>
              <a:rPr lang="ru-RU" sz="2000" dirty="0">
                <a:latin typeface="Times New Roman" pitchFamily="18" charset="0"/>
                <a:cs typeface="Times New Roman" pitchFamily="18" charset="0"/>
              </a:rPr>
              <a:t>СОВЕТ: Хвалите ребенка, даже если он не попадает в цель. Отметьте кусочками пластыря, куда надо ставить кегли, и позвольте ребенку самостоятельно устанавливать сбитые предметы на место.</a:t>
            </a:r>
          </a:p>
        </p:txBody>
      </p:sp>
    </p:spTree>
    <p:extLst>
      <p:ext uri="{BB962C8B-B14F-4D97-AF65-F5344CB8AC3E}">
        <p14:creationId xmlns:p14="http://schemas.microsoft.com/office/powerpoint/2010/main" val="323019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1305342"/>
            <a:ext cx="7848872" cy="3293209"/>
          </a:xfrm>
          <a:prstGeom prst="rect">
            <a:avLst/>
          </a:prstGeom>
        </p:spPr>
        <p:txBody>
          <a:bodyPr wrap="square">
            <a:spAutoFit/>
          </a:bodyPr>
          <a:lstStyle/>
          <a:p>
            <a:pPr algn="ctr"/>
            <a:r>
              <a:rPr lang="ru-RU" sz="2800" b="1" u="sng" dirty="0">
                <a:solidFill>
                  <a:srgbClr val="C00000"/>
                </a:solidFill>
                <a:latin typeface="Times New Roman" pitchFamily="18" charset="0"/>
                <a:cs typeface="Times New Roman" pitchFamily="18" charset="0"/>
              </a:rPr>
              <a:t>«Мяч в туннель»</a:t>
            </a:r>
            <a:endParaRPr lang="ru-RU" sz="2800" dirty="0">
              <a:solidFill>
                <a:srgbClr val="C00000"/>
              </a:solidFill>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Цель - Развивать умение отталкивать мяч двумя руками, учить оценивать расстояние между предметами.</a:t>
            </a:r>
          </a:p>
          <a:p>
            <a:pPr algn="just"/>
            <a:r>
              <a:rPr lang="ru-RU" sz="2000" dirty="0">
                <a:latin typeface="Times New Roman" pitchFamily="18" charset="0"/>
                <a:cs typeface="Times New Roman" pitchFamily="18" charset="0"/>
              </a:rPr>
              <a:t>Взрослый сдвигает 1-2 табуретки. Показывает, как катить мяч через «туннель» (под табуреткой), отталкивая его двумя руками. Диаметр мяча не должен быть половины расстояния между ножками табуретки.</a:t>
            </a:r>
          </a:p>
          <a:p>
            <a:pPr algn="just"/>
            <a:r>
              <a:rPr lang="ru-RU" sz="2000" dirty="0">
                <a:latin typeface="Times New Roman" pitchFamily="18" charset="0"/>
                <a:cs typeface="Times New Roman" pitchFamily="18" charset="0"/>
              </a:rPr>
              <a:t>СОВЕТ: Мяч надо отталкивать одновременно двумя руками с силой, чтобы он прокатился через туннель, а не застрял в нем. Хвалите ребенка, даже если он не попадет в туннель.</a:t>
            </a:r>
          </a:p>
        </p:txBody>
      </p:sp>
    </p:spTree>
    <p:extLst>
      <p:ext uri="{BB962C8B-B14F-4D97-AF65-F5344CB8AC3E}">
        <p14:creationId xmlns:p14="http://schemas.microsoft.com/office/powerpoint/2010/main" val="73685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9672" y="582067"/>
            <a:ext cx="5742384" cy="2246769"/>
          </a:xfrm>
          <a:prstGeom prst="rect">
            <a:avLst/>
          </a:prstGeom>
        </p:spPr>
        <p:txBody>
          <a:bodyPr wrap="square">
            <a:spAutoFit/>
          </a:bodyPr>
          <a:lstStyle/>
          <a:p>
            <a:pPr algn="just"/>
            <a:r>
              <a:rPr lang="ru-RU" sz="2800" dirty="0">
                <a:latin typeface="Times New Roman" pitchFamily="18" charset="0"/>
                <a:cs typeface="Times New Roman" pitchFamily="18" charset="0"/>
              </a:rPr>
              <a:t>В заключение </a:t>
            </a:r>
            <a:r>
              <a:rPr lang="ru-RU" sz="2800" dirty="0" smtClean="0">
                <a:latin typeface="Times New Roman" pitchFamily="18" charset="0"/>
                <a:cs typeface="Times New Roman" pitchFamily="18" charset="0"/>
              </a:rPr>
              <a:t>, хочется </a:t>
            </a:r>
            <a:r>
              <a:rPr lang="ru-RU" sz="2800" dirty="0">
                <a:latin typeface="Times New Roman" pitchFamily="18" charset="0"/>
                <a:cs typeface="Times New Roman" pitchFamily="18" charset="0"/>
              </a:rPr>
              <a:t>пожелать вам удачи и </a:t>
            </a:r>
            <a:r>
              <a:rPr lang="ru-RU" sz="2800" dirty="0" smtClean="0">
                <a:latin typeface="Times New Roman" pitchFamily="18" charset="0"/>
                <a:cs typeface="Times New Roman" pitchFamily="18" charset="0"/>
              </a:rPr>
              <a:t>терпения!!!</a:t>
            </a:r>
            <a:endParaRPr lang="ru-RU" sz="2800" dirty="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Надеюсь, </a:t>
            </a:r>
            <a:r>
              <a:rPr lang="ru-RU" sz="2800" dirty="0">
                <a:latin typeface="Times New Roman" pitchFamily="18" charset="0"/>
                <a:cs typeface="Times New Roman" pitchFamily="18" charset="0"/>
              </a:rPr>
              <a:t>что вам понравилось, и вы возьмете  для себя, что – то на заметку.</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212976"/>
            <a:ext cx="2706393" cy="270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54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 y="561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65207" y="692696"/>
            <a:ext cx="7848872" cy="4093428"/>
          </a:xfrm>
          <a:prstGeom prst="rect">
            <a:avLst/>
          </a:prstGeom>
        </p:spPr>
        <p:txBody>
          <a:bodyPr wrap="square">
            <a:spAutoFit/>
          </a:bodyPr>
          <a:lstStyle/>
          <a:p>
            <a:pPr algn="just"/>
            <a:r>
              <a:rPr lang="ru-RU" sz="2000" dirty="0" smtClean="0">
                <a:latin typeface="Times New Roman" pitchFamily="18" charset="0"/>
                <a:cs typeface="Times New Roman" pitchFamily="18" charset="0"/>
              </a:rPr>
              <a:t>        Мяч </a:t>
            </a:r>
            <a:r>
              <a:rPr lang="ru-RU" sz="2000" dirty="0">
                <a:latin typeface="Times New Roman" pitchFamily="18" charset="0"/>
                <a:cs typeface="Times New Roman" pitchFamily="18" charset="0"/>
              </a:rPr>
              <a:t>– это одна из главнейших развивающих игрушек вашего </a:t>
            </a:r>
            <a:r>
              <a:rPr lang="ru-RU" sz="2000" dirty="0" smtClean="0">
                <a:latin typeface="Times New Roman" pitchFamily="18" charset="0"/>
                <a:cs typeface="Times New Roman" pitchFamily="18" charset="0"/>
              </a:rPr>
              <a:t>малыша с </a:t>
            </a:r>
            <a:r>
              <a:rPr lang="ru-RU" sz="2000" dirty="0">
                <a:latin typeface="Times New Roman" pitchFamily="18" charset="0"/>
                <a:cs typeface="Times New Roman" pitchFamily="18" charset="0"/>
              </a:rPr>
              <a:t>раннего детства. У каждого ребенка с рождения должны появиться мячи разных размеров, материалов, цветов. Играть в них стоит и </a:t>
            </a:r>
            <a:r>
              <a:rPr lang="ru-RU" sz="2000" dirty="0" smtClean="0">
                <a:latin typeface="Times New Roman" pitchFamily="18" charset="0"/>
                <a:cs typeface="Times New Roman" pitchFamily="18" charset="0"/>
              </a:rPr>
              <a:t>дома, и </a:t>
            </a:r>
            <a:r>
              <a:rPr lang="ru-RU" sz="2000" dirty="0">
                <a:latin typeface="Times New Roman" pitchFamily="18" charset="0"/>
                <a:cs typeface="Times New Roman" pitchFamily="18" charset="0"/>
              </a:rPr>
              <a:t>на улице.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Игры с </a:t>
            </a:r>
            <a:r>
              <a:rPr lang="ru-RU" sz="2000" dirty="0">
                <a:latin typeface="Times New Roman" pitchFamily="18" charset="0"/>
                <a:cs typeface="Times New Roman" pitchFamily="18" charset="0"/>
              </a:rPr>
              <a:t>мячом развивают мелкие </a:t>
            </a:r>
            <a:r>
              <a:rPr lang="ru-RU" sz="2000" dirty="0" smtClean="0">
                <a:latin typeface="Times New Roman" pitchFamily="18" charset="0"/>
                <a:cs typeface="Times New Roman" pitchFamily="18" charset="0"/>
              </a:rPr>
              <a:t>мышцы рук, координацию </a:t>
            </a:r>
            <a:r>
              <a:rPr lang="ru-RU" sz="2000" dirty="0">
                <a:latin typeface="Times New Roman" pitchFamily="18" charset="0"/>
                <a:cs typeface="Times New Roman" pitchFamily="18" charset="0"/>
              </a:rPr>
              <a:t>движений, укрепляют мышцы плечевого пояса, </a:t>
            </a:r>
            <a:r>
              <a:rPr lang="ru-RU" sz="2000" dirty="0" smtClean="0">
                <a:latin typeface="Times New Roman" pitchFamily="18" charset="0"/>
                <a:cs typeface="Times New Roman" pitchFamily="18" charset="0"/>
              </a:rPr>
              <a:t>способствуют </a:t>
            </a:r>
            <a:r>
              <a:rPr lang="ru-RU" sz="2000" dirty="0">
                <a:latin typeface="Times New Roman" pitchFamily="18" charset="0"/>
                <a:cs typeface="Times New Roman" pitchFamily="18" charset="0"/>
              </a:rPr>
              <a:t>развитию глазомера, </a:t>
            </a:r>
            <a:r>
              <a:rPr lang="ru-RU" sz="2000" dirty="0" smtClean="0">
                <a:latin typeface="Times New Roman" pitchFamily="18" charset="0"/>
                <a:cs typeface="Times New Roman" pitchFamily="18" charset="0"/>
              </a:rPr>
              <a:t>меткости. А так же развивают </a:t>
            </a:r>
            <a:r>
              <a:rPr lang="ru-RU" sz="2000" dirty="0">
                <a:latin typeface="Times New Roman" pitchFamily="18" charset="0"/>
                <a:cs typeface="Times New Roman" pitchFamily="18" charset="0"/>
              </a:rPr>
              <a:t>физические качества: </a:t>
            </a:r>
            <a:r>
              <a:rPr lang="ru-RU" sz="2000" dirty="0" smtClean="0">
                <a:latin typeface="Times New Roman" pitchFamily="18" charset="0"/>
                <a:cs typeface="Times New Roman" pitchFamily="18" charset="0"/>
              </a:rPr>
              <a:t>быстроту, </a:t>
            </a:r>
            <a:r>
              <a:rPr lang="ru-RU" sz="2000" dirty="0">
                <a:latin typeface="Times New Roman" pitchFamily="18" charset="0"/>
                <a:cs typeface="Times New Roman" pitchFamily="18" charset="0"/>
              </a:rPr>
              <a:t>прыгучесть, </a:t>
            </a:r>
            <a:r>
              <a:rPr lang="ru-RU" sz="2000" dirty="0" smtClean="0">
                <a:latin typeface="Times New Roman" pitchFamily="18" charset="0"/>
                <a:cs typeface="Times New Roman" pitchFamily="18" charset="0"/>
              </a:rPr>
              <a:t>ловкость.  Игры с мячом благотворно </a:t>
            </a:r>
            <a:r>
              <a:rPr lang="ru-RU" sz="2000" dirty="0">
                <a:latin typeface="Times New Roman" pitchFamily="18" charset="0"/>
                <a:cs typeface="Times New Roman" pitchFamily="18" charset="0"/>
              </a:rPr>
              <a:t>влияют на работоспособность ребенка. </a:t>
            </a:r>
          </a:p>
          <a:p>
            <a:pPr algn="just"/>
            <a:r>
              <a:rPr lang="ru-RU" sz="2000" dirty="0" smtClean="0">
                <a:latin typeface="Times New Roman" pitchFamily="18" charset="0"/>
                <a:cs typeface="Times New Roman" pitchFamily="18" charset="0"/>
              </a:rPr>
              <a:t>         Особенно </a:t>
            </a:r>
            <a:r>
              <a:rPr lang="ru-RU" sz="2000" dirty="0">
                <a:latin typeface="Times New Roman" pitchFamily="18" charset="0"/>
                <a:cs typeface="Times New Roman" pitchFamily="18" charset="0"/>
              </a:rPr>
              <a:t>большое значение придается возникновению радостных </a:t>
            </a:r>
            <a:r>
              <a:rPr lang="ru-RU" sz="2000" dirty="0" smtClean="0">
                <a:latin typeface="Times New Roman" pitchFamily="18" charset="0"/>
                <a:cs typeface="Times New Roman" pitchFamily="18" charset="0"/>
              </a:rPr>
              <a:t>эмоций в играх с мячом. </a:t>
            </a:r>
            <a:r>
              <a:rPr lang="ru-RU" sz="2000" dirty="0">
                <a:latin typeface="Times New Roman" pitchFamily="18" charset="0"/>
                <a:cs typeface="Times New Roman" pitchFamily="18" charset="0"/>
              </a:rPr>
              <a:t>Положительные эмоции самые </a:t>
            </a:r>
            <a:r>
              <a:rPr lang="ru-RU" sz="2000" dirty="0" smtClean="0">
                <a:latin typeface="Times New Roman" pitchFamily="18" charset="0"/>
                <a:cs typeface="Times New Roman" pitchFamily="18" charset="0"/>
              </a:rPr>
              <a:t>действенные! Совместное </a:t>
            </a:r>
            <a:r>
              <a:rPr lang="ru-RU" sz="2000" dirty="0">
                <a:latin typeface="Times New Roman" pitchFamily="18" charset="0"/>
                <a:cs typeface="Times New Roman" pitchFamily="18" charset="0"/>
              </a:rPr>
              <a:t>выполнение движений – прекрасная школа приобщения ребенка к коллективу, к деятельности «вместе</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42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33400" y="516417"/>
            <a:ext cx="7093224" cy="523220"/>
          </a:xfrm>
          <a:prstGeom prst="rect">
            <a:avLst/>
          </a:prstGeom>
        </p:spPr>
        <p:txBody>
          <a:bodyPr wrap="none">
            <a:spAutoFit/>
          </a:bodyPr>
          <a:lstStyle/>
          <a:p>
            <a:r>
              <a:rPr lang="ru-RU" sz="2800" b="1" dirty="0">
                <a:solidFill>
                  <a:srgbClr val="C00000"/>
                </a:solidFill>
                <a:latin typeface="Times New Roman" pitchFamily="18" charset="0"/>
                <a:cs typeface="Times New Roman" pitchFamily="18" charset="0"/>
              </a:rPr>
              <a:t>Что значит мяч в жизни каждого ребенка?</a:t>
            </a:r>
            <a:endParaRPr lang="ru-RU" sz="28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611560" y="1196752"/>
            <a:ext cx="8136904" cy="1493004"/>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dirty="0">
                <a:solidFill>
                  <a:srgbClr val="C00000"/>
                </a:solidFill>
                <a:latin typeface="Times New Roman" pitchFamily="18" charset="0"/>
                <a:cs typeface="Times New Roman" pitchFamily="18" charset="0"/>
              </a:rPr>
              <a:t>Мяч – прообраз мироздания</a:t>
            </a:r>
            <a:endParaRPr lang="ru-RU" sz="2000" dirty="0">
              <a:solidFill>
                <a:srgbClr val="C00000"/>
              </a:solidFill>
              <a:latin typeface="Times New Roman" pitchFamily="18" charset="0"/>
              <a:cs typeface="Times New Roman" pitchFamily="18" charset="0"/>
            </a:endParaRPr>
          </a:p>
          <a:p>
            <a:pPr algn="just"/>
            <a:r>
              <a:rPr lang="ru-RU" dirty="0">
                <a:latin typeface="Times New Roman" pitchFamily="18" charset="0"/>
                <a:cs typeface="Times New Roman" pitchFamily="18" charset="0"/>
              </a:rPr>
              <a:t>Младенец может завороженно рассматривать, поворачивать, удерживать мяч, шарик, любой сферический предмет. Научившись сидеть, ползать неизменно радуется, удивляется, порой сердится, когда мячик убегает. Ребенок не может достаточно хорошо двигаться, но мяч призывает и стимулирует его к движению.</a:t>
            </a:r>
          </a:p>
        </p:txBody>
      </p:sp>
      <p:sp>
        <p:nvSpPr>
          <p:cNvPr id="4" name="Прямоугольник 3"/>
          <p:cNvSpPr/>
          <p:nvPr/>
        </p:nvSpPr>
        <p:spPr>
          <a:xfrm>
            <a:off x="611560" y="2798618"/>
            <a:ext cx="8123040" cy="1296144"/>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dirty="0">
                <a:solidFill>
                  <a:srgbClr val="C00000"/>
                </a:solidFill>
                <a:latin typeface="Times New Roman" pitchFamily="18" charset="0"/>
                <a:cs typeface="Times New Roman" pitchFamily="18" charset="0"/>
              </a:rPr>
              <a:t>Мячик – волшебник для многообразия действий</a:t>
            </a:r>
            <a:endParaRPr lang="ru-RU" sz="2000" dirty="0">
              <a:solidFill>
                <a:srgbClr val="C00000"/>
              </a:solidFill>
              <a:latin typeface="Times New Roman" pitchFamily="18" charset="0"/>
              <a:cs typeface="Times New Roman" pitchFamily="18" charset="0"/>
            </a:endParaRPr>
          </a:p>
          <a:p>
            <a:r>
              <a:rPr lang="ru-RU" dirty="0">
                <a:latin typeface="Times New Roman" pitchFamily="18" charset="0"/>
                <a:cs typeface="Times New Roman" pitchFamily="18" charset="0"/>
              </a:rPr>
              <a:t>Обхватывать и удерживать круглый предмет малыш научается к 4 – 5 месяцам. Бросать, выпускать из рук, катать и подбрасывать,  манипулировать с мячом можно руками, ногами, головой, посредством разных предметов…</a:t>
            </a:r>
          </a:p>
        </p:txBody>
      </p:sp>
      <p:sp>
        <p:nvSpPr>
          <p:cNvPr id="5" name="Прямоугольник 4"/>
          <p:cNvSpPr/>
          <p:nvPr/>
        </p:nvSpPr>
        <p:spPr>
          <a:xfrm>
            <a:off x="2267744" y="4354729"/>
            <a:ext cx="4608512" cy="172819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dirty="0">
                <a:solidFill>
                  <a:srgbClr val="C00000"/>
                </a:solidFill>
                <a:latin typeface="Times New Roman" pitchFamily="18" charset="0"/>
                <a:cs typeface="Times New Roman" pitchFamily="18" charset="0"/>
              </a:rPr>
              <a:t>Мяч – предмет для наблюдения и экспериментов</a:t>
            </a:r>
            <a:endParaRPr lang="ru-RU" sz="2000" dirty="0">
              <a:solidFill>
                <a:srgbClr val="C00000"/>
              </a:solidFill>
              <a:latin typeface="Times New Roman" pitchFamily="18" charset="0"/>
              <a:cs typeface="Times New Roman" pitchFamily="18" charset="0"/>
            </a:endParaRPr>
          </a:p>
          <a:p>
            <a:pPr algn="just"/>
            <a:r>
              <a:rPr lang="ru-RU" dirty="0">
                <a:solidFill>
                  <a:schemeClr val="tx1"/>
                </a:solidFill>
                <a:latin typeface="Times New Roman" pitchFamily="18" charset="0"/>
                <a:cs typeface="Times New Roman" pitchFamily="18" charset="0"/>
              </a:rPr>
              <a:t>Форма, цвет, направление движения, размер, вес, тонет или нет в воде, как катится с горки, какой получается пнуть, а с каким сложно удержать равновесие и т.д. </a:t>
            </a:r>
          </a:p>
        </p:txBody>
      </p:sp>
    </p:spTree>
    <p:extLst>
      <p:ext uri="{BB962C8B-B14F-4D97-AF65-F5344CB8AC3E}">
        <p14:creationId xmlns:p14="http://schemas.microsoft.com/office/powerpoint/2010/main" val="228294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99592" y="1340768"/>
            <a:ext cx="7560840" cy="208823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dirty="0">
                <a:solidFill>
                  <a:srgbClr val="C00000"/>
                </a:solidFill>
                <a:latin typeface="Times New Roman" pitchFamily="18" charset="0"/>
                <a:cs typeface="Times New Roman" pitchFamily="18" charset="0"/>
              </a:rPr>
              <a:t>Мяч – средство общения</a:t>
            </a:r>
            <a:endParaRPr lang="ru-RU" sz="2000" dirty="0">
              <a:solidFill>
                <a:srgbClr val="C00000"/>
              </a:solidFill>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Даже </a:t>
            </a:r>
            <a:r>
              <a:rPr lang="ru-RU" dirty="0">
                <a:latin typeface="Times New Roman" pitchFamily="18" charset="0"/>
                <a:cs typeface="Times New Roman" pitchFamily="18" charset="0"/>
              </a:rPr>
              <a:t>малыши, которые еще не </a:t>
            </a:r>
            <a:r>
              <a:rPr lang="ru-RU" dirty="0" smtClean="0">
                <a:latin typeface="Times New Roman" pitchFamily="18" charset="0"/>
                <a:cs typeface="Times New Roman" pitchFamily="18" charset="0"/>
              </a:rPr>
              <a:t>разговаривают приглашают </a:t>
            </a:r>
            <a:r>
              <a:rPr lang="ru-RU" dirty="0">
                <a:latin typeface="Times New Roman" pitchFamily="18" charset="0"/>
                <a:cs typeface="Times New Roman" pitchFamily="18" charset="0"/>
              </a:rPr>
              <a:t>к игре в мяч сначала родителей, а затем и  </a:t>
            </a:r>
            <a:r>
              <a:rPr lang="ru-RU" dirty="0" smtClean="0">
                <a:latin typeface="Times New Roman" pitchFamily="18" charset="0"/>
                <a:cs typeface="Times New Roman" pitchFamily="18" charset="0"/>
              </a:rPr>
              <a:t>сверстников. </a:t>
            </a:r>
          </a:p>
          <a:p>
            <a:pPr algn="just"/>
            <a:r>
              <a:rPr lang="ru-RU" dirty="0" smtClean="0">
                <a:latin typeface="Times New Roman" pitchFamily="18" charset="0"/>
                <a:cs typeface="Times New Roman" pitchFamily="18" charset="0"/>
              </a:rPr>
              <a:t>         Научив </a:t>
            </a:r>
            <a:r>
              <a:rPr lang="ru-RU" dirty="0">
                <a:latin typeface="Times New Roman" pitchFamily="18" charset="0"/>
                <a:cs typeface="Times New Roman" pitchFamily="18" charset="0"/>
              </a:rPr>
              <a:t>ребенка </a:t>
            </a:r>
            <a:r>
              <a:rPr lang="ru-RU" dirty="0" smtClean="0">
                <a:latin typeface="Times New Roman" pitchFamily="18" charset="0"/>
                <a:cs typeface="Times New Roman" pitchFamily="18" charset="0"/>
              </a:rPr>
              <a:t>простейшим </a:t>
            </a:r>
            <a:r>
              <a:rPr lang="ru-RU" dirty="0">
                <a:latin typeface="Times New Roman" pitchFamily="18" charset="0"/>
                <a:cs typeface="Times New Roman" pitchFamily="18" charset="0"/>
              </a:rPr>
              <a:t>движениям с мячом, мы способны </a:t>
            </a:r>
            <a:r>
              <a:rPr lang="ru-RU" dirty="0" smtClean="0">
                <a:latin typeface="Times New Roman" pitchFamily="18" charset="0"/>
                <a:cs typeface="Times New Roman" pitchFamily="18" charset="0"/>
              </a:rPr>
              <a:t> подарить </a:t>
            </a:r>
            <a:r>
              <a:rPr lang="ru-RU" dirty="0">
                <a:latin typeface="Times New Roman" pitchFamily="18" charset="0"/>
                <a:cs typeface="Times New Roman" pitchFamily="18" charset="0"/>
              </a:rPr>
              <a:t>в будущем все многообразие коллективных </a:t>
            </a:r>
            <a:r>
              <a:rPr lang="ru-RU" dirty="0" smtClean="0">
                <a:latin typeface="Times New Roman" pitchFamily="18" charset="0"/>
                <a:cs typeface="Times New Roman" pitchFamily="18" charset="0"/>
              </a:rPr>
              <a:t>игр</a:t>
            </a:r>
            <a:r>
              <a:rPr lang="ru-RU" dirty="0">
                <a:latin typeface="Times New Roman" pitchFamily="18" charset="0"/>
                <a:cs typeface="Times New Roman" pitchFamily="18" charset="0"/>
              </a:rPr>
              <a:t>, таких как «</a:t>
            </a:r>
            <a:r>
              <a:rPr lang="ru-RU" dirty="0" smtClean="0">
                <a:latin typeface="Times New Roman" pitchFamily="18" charset="0"/>
                <a:cs typeface="Times New Roman" pitchFamily="18" charset="0"/>
              </a:rPr>
              <a:t>Съедобное - не </a:t>
            </a:r>
            <a:r>
              <a:rPr lang="ru-RU" dirty="0">
                <a:latin typeface="Times New Roman" pitchFamily="18" charset="0"/>
                <a:cs typeface="Times New Roman" pitchFamily="18" charset="0"/>
              </a:rPr>
              <a:t>съедобное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Вышибалы» и т.д.</a:t>
            </a:r>
            <a:endParaRPr lang="ru-RU" dirty="0"/>
          </a:p>
        </p:txBody>
      </p:sp>
      <p:pic>
        <p:nvPicPr>
          <p:cNvPr id="3078" name="Picture 6" descr="https://camerton12.ru/wp-content/uploads/detskie-igry-s-myach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0" y="3789040"/>
            <a:ext cx="3240360" cy="228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2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1196752"/>
            <a:ext cx="7488832" cy="4154984"/>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Мяч </a:t>
            </a:r>
            <a:r>
              <a:rPr lang="ru-RU" sz="2000" dirty="0">
                <a:latin typeface="Times New Roman" pitchFamily="18" charset="0"/>
                <a:cs typeface="Times New Roman" pitchFamily="18" charset="0"/>
              </a:rPr>
              <a:t>– это игрушка, которая поможет научить ребенка ползать. Положите мяч недалеко от крохи. Чтобы достать его, малыш попытается подтянуться к мячу, а вы потихоньку катите его, побуждая ребенка ползти. Пусть в вашем арсенале будет несколько мячей разного размера. Их кроха может складывать в кастрюлю и вынимать, пока мама готовит на кухне </a:t>
            </a:r>
            <a:r>
              <a:rPr lang="ru-RU" sz="2000" dirty="0" smtClean="0">
                <a:latin typeface="Times New Roman" pitchFamily="18" charset="0"/>
                <a:cs typeface="Times New Roman" pitchFamily="18" charset="0"/>
              </a:rPr>
              <a:t>обед.</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С </a:t>
            </a:r>
            <a:r>
              <a:rPr lang="ru-RU" sz="2000" dirty="0">
                <a:latin typeface="Times New Roman" pitchFamily="18" charset="0"/>
                <a:cs typeface="Times New Roman" pitchFamily="18" charset="0"/>
              </a:rPr>
              <a:t>года до трех лет научите малыша скатывать мяч с наклонной плоскости, закатывать его в «ворота», прокатить между стульями – в туннеле. Можно поставить корзину посредине комнаты и забрасывать мяч в </a:t>
            </a:r>
            <a:r>
              <a:rPr lang="ru-RU" sz="2000" dirty="0" smtClean="0">
                <a:latin typeface="Times New Roman" pitchFamily="18" charset="0"/>
                <a:cs typeface="Times New Roman" pitchFamily="18" charset="0"/>
              </a:rPr>
              <a:t>неё, собирать </a:t>
            </a:r>
            <a:r>
              <a:rPr lang="ru-RU" sz="2000" dirty="0">
                <a:latin typeface="Times New Roman" pitchFamily="18" charset="0"/>
                <a:cs typeface="Times New Roman" pitchFamily="18" charset="0"/>
              </a:rPr>
              <a:t>раскатившиеся мячи в </a:t>
            </a:r>
            <a:r>
              <a:rPr lang="ru-RU" sz="2000" dirty="0" smtClean="0">
                <a:latin typeface="Times New Roman" pitchFamily="18" charset="0"/>
                <a:cs typeface="Times New Roman" pitchFamily="18" charset="0"/>
              </a:rPr>
              <a:t>корзинку. Сидя</a:t>
            </a:r>
            <a:r>
              <a:rPr lang="ru-RU" sz="2000" dirty="0">
                <a:latin typeface="Times New Roman" pitchFamily="18" charset="0"/>
                <a:cs typeface="Times New Roman" pitchFamily="18" charset="0"/>
              </a:rPr>
              <a:t>, прокатывать мяч друг </a:t>
            </a:r>
            <a:r>
              <a:rPr lang="ru-RU" sz="2000" dirty="0" smtClean="0">
                <a:latin typeface="Times New Roman" pitchFamily="18" charset="0"/>
                <a:cs typeface="Times New Roman" pitchFamily="18" charset="0"/>
              </a:rPr>
              <a:t>другу. Самостоятельно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скатывать/закатывать </a:t>
            </a:r>
            <a:r>
              <a:rPr lang="ru-RU" sz="2000" dirty="0">
                <a:latin typeface="Times New Roman" pitchFamily="18" charset="0"/>
                <a:cs typeface="Times New Roman" pitchFamily="18" charset="0"/>
              </a:rPr>
              <a:t>мячик с горки и догонять.</a:t>
            </a:r>
          </a:p>
          <a:p>
            <a:pPr algn="just"/>
            <a:endParaRPr lang="ru-RU" sz="2000"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7056784"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11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188640"/>
            <a:ext cx="7848872" cy="2800767"/>
          </a:xfrm>
          <a:prstGeom prst="rect">
            <a:avLst/>
          </a:prstGeom>
        </p:spPr>
        <p:txBody>
          <a:bodyPr wrap="square">
            <a:spAutoFit/>
          </a:bodyPr>
          <a:lstStyle/>
          <a:p>
            <a:pPr algn="ctr"/>
            <a:endParaRPr lang="ru-RU" sz="2000" b="1" dirty="0" smtClean="0">
              <a:solidFill>
                <a:srgbClr val="C00000"/>
              </a:solidFill>
              <a:latin typeface="Times New Roman" pitchFamily="18" charset="0"/>
              <a:cs typeface="Times New Roman" pitchFamily="18" charset="0"/>
            </a:endParaRPr>
          </a:p>
          <a:p>
            <a:pPr algn="ctr"/>
            <a:r>
              <a:rPr lang="ru-RU" sz="2000" b="1" dirty="0" smtClean="0">
                <a:solidFill>
                  <a:srgbClr val="C00000"/>
                </a:solidFill>
                <a:latin typeface="Times New Roman" pitchFamily="18" charset="0"/>
                <a:cs typeface="Times New Roman" pitchFamily="18" charset="0"/>
              </a:rPr>
              <a:t>Если ваш ребенок совсем не владеет мячом, сделайте с ребенком несколько начальных упражнений:</a:t>
            </a:r>
            <a:endParaRPr lang="ru-RU" sz="2000" dirty="0" smtClean="0">
              <a:solidFill>
                <a:srgbClr val="C00000"/>
              </a:solidFill>
              <a:latin typeface="Times New Roman" pitchFamily="18" charset="0"/>
              <a:cs typeface="Times New Roman" pitchFamily="18" charset="0"/>
            </a:endParaRPr>
          </a:p>
          <a:p>
            <a:endParaRPr lang="ru-RU" i="1" u="sng" dirty="0" smtClean="0"/>
          </a:p>
          <a:p>
            <a:pPr marL="285750" indent="-285750">
              <a:buFont typeface="Wingdings" pitchFamily="2" charset="2"/>
              <a:buChar char="v"/>
            </a:pPr>
            <a:r>
              <a:rPr lang="ru-RU" sz="2000" i="1" u="sng" dirty="0" smtClean="0">
                <a:latin typeface="Times New Roman" pitchFamily="18" charset="0"/>
                <a:cs typeface="Times New Roman" pitchFamily="18" charset="0"/>
              </a:rPr>
              <a:t>Покатать </a:t>
            </a:r>
            <a:r>
              <a:rPr lang="ru-RU" sz="2000" i="1" u="sng" dirty="0">
                <a:latin typeface="Times New Roman" pitchFamily="18" charset="0"/>
                <a:cs typeface="Times New Roman" pitchFamily="18" charset="0"/>
              </a:rPr>
              <a:t>мяч по полу ладонью вправо – влево. Затем перекатывать мяч по полу из одной руки в другую</a:t>
            </a:r>
            <a:r>
              <a:rPr lang="ru-RU" sz="2000" i="1" u="sng" dirty="0" smtClean="0">
                <a:latin typeface="Times New Roman" pitchFamily="18" charset="0"/>
                <a:cs typeface="Times New Roman" pitchFamily="18" charset="0"/>
              </a:rPr>
              <a:t>.</a:t>
            </a:r>
          </a:p>
          <a:p>
            <a:endParaRPr lang="ru-RU" dirty="0"/>
          </a:p>
          <a:p>
            <a:r>
              <a:rPr lang="ru-RU" sz="2000" dirty="0">
                <a:latin typeface="Times New Roman" pitchFamily="18" charset="0"/>
                <a:cs typeface="Times New Roman" pitchFamily="18" charset="0"/>
              </a:rPr>
              <a:t>Мяч обычный дали нам, нам он очень нравится.</a:t>
            </a:r>
          </a:p>
          <a:p>
            <a:r>
              <a:rPr lang="ru-RU" sz="2000" dirty="0">
                <a:latin typeface="Times New Roman" pitchFamily="18" charset="0"/>
                <a:cs typeface="Times New Roman" pitchFamily="18" charset="0"/>
              </a:rPr>
              <a:t>Посмотрите, как легко мячик наш катается.</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033951"/>
            <a:ext cx="1440160" cy="203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366655" y="3429000"/>
            <a:ext cx="5436096" cy="1323439"/>
          </a:xfrm>
          <a:prstGeom prst="rect">
            <a:avLst/>
          </a:prstGeom>
        </p:spPr>
        <p:txBody>
          <a:bodyPr wrap="square">
            <a:spAutoFit/>
          </a:bodyPr>
          <a:lstStyle/>
          <a:p>
            <a:pPr marL="285750" indent="-285750">
              <a:buFont typeface="Wingdings" pitchFamily="2" charset="2"/>
              <a:buChar char="v"/>
            </a:pPr>
            <a:r>
              <a:rPr lang="ru-RU" sz="2000" i="1" u="sng" dirty="0"/>
              <a:t>Покрутить мяч вокруг своей оси по часовой и против часовой стрелки.</a:t>
            </a:r>
            <a:endParaRPr lang="ru-RU" sz="2000" dirty="0"/>
          </a:p>
          <a:p>
            <a:r>
              <a:rPr lang="ru-RU" sz="2000" dirty="0">
                <a:latin typeface="Times New Roman" pitchFamily="18" charset="0"/>
                <a:cs typeface="Times New Roman" pitchFamily="18" charset="0"/>
              </a:rPr>
              <a:t>Учим новую игру – мяч раскрутим на полу.</a:t>
            </a:r>
          </a:p>
          <a:p>
            <a:r>
              <a:rPr lang="ru-RU" sz="2000" dirty="0">
                <a:latin typeface="Times New Roman" pitchFamily="18" charset="0"/>
                <a:cs typeface="Times New Roman" pitchFamily="18" charset="0"/>
              </a:rPr>
              <a:t>Он кружится, как, волчок, если ощутит толчок.</a:t>
            </a: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294" y="3134539"/>
            <a:ext cx="1272781" cy="191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28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907470"/>
            <a:ext cx="5472608" cy="1323439"/>
          </a:xfrm>
          <a:prstGeom prst="rect">
            <a:avLst/>
          </a:prstGeom>
        </p:spPr>
        <p:txBody>
          <a:bodyPr wrap="square">
            <a:spAutoFit/>
          </a:bodyPr>
          <a:lstStyle/>
          <a:p>
            <a:r>
              <a:rPr lang="ru-RU" sz="2000" i="1" u="sng" dirty="0">
                <a:latin typeface="Times New Roman" pitchFamily="18" charset="0"/>
                <a:cs typeface="Times New Roman" pitchFamily="18" charset="0"/>
              </a:rPr>
              <a:t>Толкнуть мяч по полу к стене и посмотреть, какова будет отдача от неё.</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Мяч покатим мы к стене – посмотри-ка сам.</a:t>
            </a:r>
          </a:p>
          <a:p>
            <a:r>
              <a:rPr lang="ru-RU" sz="2000" dirty="0">
                <a:latin typeface="Times New Roman" pitchFamily="18" charset="0"/>
                <a:cs typeface="Times New Roman" pitchFamily="18" charset="0"/>
              </a:rPr>
              <a:t>Оттолкнувшись, мяч спешит возвратится к вам.</a:t>
            </a:r>
          </a:p>
        </p:txBody>
      </p:sp>
      <p:sp>
        <p:nvSpPr>
          <p:cNvPr id="3" name="Прямоугольник 2"/>
          <p:cNvSpPr/>
          <p:nvPr/>
        </p:nvSpPr>
        <p:spPr>
          <a:xfrm>
            <a:off x="3599090" y="3136773"/>
            <a:ext cx="4572000" cy="1477328"/>
          </a:xfrm>
          <a:prstGeom prst="rect">
            <a:avLst/>
          </a:prstGeom>
        </p:spPr>
        <p:txBody>
          <a:bodyPr>
            <a:spAutoFit/>
          </a:bodyPr>
          <a:lstStyle/>
          <a:p>
            <a:r>
              <a:rPr lang="ru-RU" i="1" u="sng" dirty="0"/>
              <a:t>Толкнуть мяч так, чтобы он прокатился под столом или между ножками стула.</a:t>
            </a:r>
            <a:endParaRPr lang="ru-RU" dirty="0"/>
          </a:p>
          <a:p>
            <a:r>
              <a:rPr lang="ru-RU" dirty="0"/>
              <a:t>Мяч наш ловок – посмотри, он уже в воротцах.</a:t>
            </a:r>
          </a:p>
          <a:p>
            <a:r>
              <a:rPr lang="ru-RU" dirty="0"/>
              <a:t>Чтоб мячом туда попасть, надо побороться.</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273" y="2795732"/>
            <a:ext cx="2483768" cy="174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907471"/>
            <a:ext cx="2089479" cy="208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47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ds04.infourok.ru/uploads/ex/0345/000a4ffc-32f41111/hello_html_m53c8793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806067"/>
            <a:ext cx="1440160" cy="17683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0885" y="1015055"/>
            <a:ext cx="6048672" cy="1323439"/>
          </a:xfrm>
          <a:prstGeom prst="rect">
            <a:avLst/>
          </a:prstGeom>
        </p:spPr>
        <p:txBody>
          <a:bodyPr wrap="square">
            <a:spAutoFit/>
          </a:bodyPr>
          <a:lstStyle/>
          <a:p>
            <a:r>
              <a:rPr lang="ru-RU" sz="2000" i="1" u="sng" dirty="0">
                <a:latin typeface="Times New Roman" pitchFamily="18" charset="0"/>
                <a:cs typeface="Times New Roman" pitchFamily="18" charset="0"/>
              </a:rPr>
              <a:t>Толкнуть мяч вперед и сбить им какой-либо предмет (кеглю, мяч, кубик).</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Мы должны мячом сейчас сбить предмет тяжелый.</a:t>
            </a:r>
          </a:p>
          <a:p>
            <a:r>
              <a:rPr lang="ru-RU" sz="2000" dirty="0">
                <a:latin typeface="Times New Roman" pitchFamily="18" charset="0"/>
                <a:cs typeface="Times New Roman" pitchFamily="18" charset="0"/>
              </a:rPr>
              <a:t>Постараться должен мяч – этот друг веселый.</a:t>
            </a:r>
          </a:p>
        </p:txBody>
      </p:sp>
      <p:sp>
        <p:nvSpPr>
          <p:cNvPr id="4" name="Прямоугольник 3"/>
          <p:cNvSpPr/>
          <p:nvPr/>
        </p:nvSpPr>
        <p:spPr>
          <a:xfrm>
            <a:off x="3391633" y="3403277"/>
            <a:ext cx="5247242" cy="1200329"/>
          </a:xfrm>
          <a:prstGeom prst="rect">
            <a:avLst/>
          </a:prstGeom>
        </p:spPr>
        <p:txBody>
          <a:bodyPr wrap="square">
            <a:spAutoFit/>
          </a:bodyPr>
          <a:lstStyle/>
          <a:p>
            <a:r>
              <a:rPr lang="ru-RU" i="1" u="sng" dirty="0"/>
              <a:t>Забрасывание мяча в горизонтальную цель (коробка, корзина)</a:t>
            </a:r>
            <a:endParaRPr lang="ru-RU" dirty="0"/>
          </a:p>
          <a:p>
            <a:r>
              <a:rPr lang="ru-RU" dirty="0"/>
              <a:t>Вот корзина перед нами, а зачем – скажите сами.</a:t>
            </a:r>
          </a:p>
          <a:p>
            <a:r>
              <a:rPr lang="ru-RU" dirty="0"/>
              <a:t>Будем мячик так бросать, чтоб в корзину попадать.</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011400"/>
            <a:ext cx="1967880" cy="19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19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548680"/>
            <a:ext cx="7632848" cy="4401205"/>
          </a:xfrm>
          <a:prstGeom prst="rect">
            <a:avLst/>
          </a:prstGeom>
        </p:spPr>
        <p:txBody>
          <a:bodyPr wrap="square">
            <a:spAutoFit/>
          </a:bodyPr>
          <a:lstStyle/>
          <a:p>
            <a:r>
              <a:rPr lang="ru-RU" sz="2000" dirty="0" smtClean="0">
                <a:latin typeface="Times New Roman" pitchFamily="18" charset="0"/>
                <a:cs typeface="Times New Roman" pitchFamily="18" charset="0"/>
              </a:rPr>
              <a:t>Так же предлагаю </a:t>
            </a:r>
            <a:r>
              <a:rPr lang="ru-RU" sz="2000" dirty="0">
                <a:latin typeface="Times New Roman" pitchFamily="18" charset="0"/>
                <a:cs typeface="Times New Roman" pitchFamily="18" charset="0"/>
              </a:rPr>
              <a:t>вам </a:t>
            </a:r>
            <a:r>
              <a:rPr lang="ru-RU" sz="2000" dirty="0" smtClean="0">
                <a:latin typeface="Times New Roman" pitchFamily="18" charset="0"/>
                <a:cs typeface="Times New Roman" pitchFamily="18" charset="0"/>
              </a:rPr>
              <a:t>интересные</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игры с мячом</a:t>
            </a:r>
            <a:r>
              <a:rPr lang="ru-RU" sz="2000" dirty="0">
                <a:latin typeface="Times New Roman" pitchFamily="18" charset="0"/>
                <a:cs typeface="Times New Roman" pitchFamily="18" charset="0"/>
              </a:rPr>
              <a:t>, в которые можно играть дома и на природе и в гостях.</a:t>
            </a:r>
          </a:p>
          <a:p>
            <a:r>
              <a:rPr lang="ru-RU" sz="2000" dirty="0">
                <a:latin typeface="Times New Roman" pitchFamily="18" charset="0"/>
                <a:cs typeface="Times New Roman" pitchFamily="18" charset="0"/>
              </a:rPr>
              <a:t>1. Упражнение с </a:t>
            </a:r>
            <a:r>
              <a:rPr lang="ru-RU" sz="2000" b="1" dirty="0">
                <a:latin typeface="Times New Roman" pitchFamily="18" charset="0"/>
                <a:cs typeface="Times New Roman" pitchFamily="18" charset="0"/>
              </a:rPr>
              <a:t>мячом </a:t>
            </a:r>
            <a:r>
              <a:rPr lang="ru-RU" sz="2000" i="1" dirty="0">
                <a:latin typeface="Times New Roman" pitchFamily="18" charset="0"/>
                <a:cs typeface="Times New Roman" pitchFamily="18" charset="0"/>
              </a:rPr>
              <a:t>(разминка)</a:t>
            </a:r>
            <a:endParaRPr lang="ru-RU" sz="2000" dirty="0">
              <a:latin typeface="Times New Roman" pitchFamily="18" charset="0"/>
              <a:cs typeface="Times New Roman" pitchFamily="18" charset="0"/>
            </a:endParaRPr>
          </a:p>
          <a:p>
            <a:r>
              <a:rPr lang="ru-RU" sz="2000" u="sng" dirty="0">
                <a:latin typeface="Times New Roman" pitchFamily="18" charset="0"/>
                <a:cs typeface="Times New Roman" pitchFamily="18" charset="0"/>
              </a:rPr>
              <a:t>Попросите детей выполнять движения в соответствии с текстом</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В правую руку свой мячик возьми,</a:t>
            </a:r>
          </a:p>
          <a:p>
            <a:r>
              <a:rPr lang="ru-RU" sz="2000" dirty="0">
                <a:latin typeface="Times New Roman" pitchFamily="18" charset="0"/>
                <a:cs typeface="Times New Roman" pitchFamily="18" charset="0"/>
              </a:rPr>
              <a:t>Над головою его подними</a:t>
            </a:r>
          </a:p>
          <a:p>
            <a:r>
              <a:rPr lang="ru-RU" sz="2000" dirty="0">
                <a:latin typeface="Times New Roman" pitchFamily="18" charset="0"/>
                <a:cs typeface="Times New Roman" pitchFamily="18" charset="0"/>
              </a:rPr>
              <a:t>И перед грудью его подержи.</a:t>
            </a:r>
          </a:p>
          <a:p>
            <a:r>
              <a:rPr lang="ru-RU" sz="2000" dirty="0">
                <a:latin typeface="Times New Roman" pitchFamily="18" charset="0"/>
                <a:cs typeface="Times New Roman" pitchFamily="18" charset="0"/>
              </a:rPr>
              <a:t>К левой ступне, не спеша, положи.</a:t>
            </a:r>
          </a:p>
          <a:p>
            <a:r>
              <a:rPr lang="ru-RU" sz="2000" dirty="0">
                <a:latin typeface="Times New Roman" pitchFamily="18" charset="0"/>
                <a:cs typeface="Times New Roman" pitchFamily="18" charset="0"/>
              </a:rPr>
              <a:t>За спину спрячь и затылка коснись.</a:t>
            </a:r>
          </a:p>
          <a:p>
            <a:r>
              <a:rPr lang="ru-RU" sz="2000" dirty="0">
                <a:latin typeface="Times New Roman" pitchFamily="18" charset="0"/>
                <a:cs typeface="Times New Roman" pitchFamily="18" charset="0"/>
              </a:rPr>
              <a:t>Руку смени и другим улыбнись.</a:t>
            </a:r>
          </a:p>
          <a:p>
            <a:r>
              <a:rPr lang="ru-RU" sz="2000" dirty="0">
                <a:latin typeface="Times New Roman" pitchFamily="18" charset="0"/>
                <a:cs typeface="Times New Roman" pitchFamily="18" charset="0"/>
              </a:rPr>
              <a:t>Правого плечика мячик коснется</a:t>
            </a:r>
          </a:p>
          <a:p>
            <a:r>
              <a:rPr lang="ru-RU" sz="2000" dirty="0">
                <a:latin typeface="Times New Roman" pitchFamily="18" charset="0"/>
                <a:cs typeface="Times New Roman" pitchFamily="18" charset="0"/>
              </a:rPr>
              <a:t>И ненадолго за спину вернется.</a:t>
            </a:r>
          </a:p>
          <a:p>
            <a:r>
              <a:rPr lang="ru-RU" sz="2000" dirty="0">
                <a:latin typeface="Times New Roman" pitchFamily="18" charset="0"/>
                <a:cs typeface="Times New Roman" pitchFamily="18" charset="0"/>
              </a:rPr>
              <a:t>К правой ступне, и к левой ступне,</a:t>
            </a:r>
          </a:p>
          <a:p>
            <a:r>
              <a:rPr lang="ru-RU" sz="2000" dirty="0">
                <a:latin typeface="Times New Roman" pitchFamily="18" charset="0"/>
                <a:cs typeface="Times New Roman" pitchFamily="18" charset="0"/>
              </a:rPr>
              <a:t>И на живот — не запутаться б мне.</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533258"/>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2194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1285</Words>
  <Application>Microsoft Office PowerPoint</Application>
  <PresentationFormat>Экран (4:3)</PresentationFormat>
  <Paragraphs>97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1_11</dc:creator>
  <cp:lastModifiedBy>1_11</cp:lastModifiedBy>
  <cp:revision>18</cp:revision>
  <dcterms:created xsi:type="dcterms:W3CDTF">2021-02-24T12:26:10Z</dcterms:created>
  <dcterms:modified xsi:type="dcterms:W3CDTF">2021-02-26T12:38:21Z</dcterms:modified>
</cp:coreProperties>
</file>