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8"/>
    <p:restoredTop sz="94611"/>
  </p:normalViewPr>
  <p:slideViewPr>
    <p:cSldViewPr>
      <p:cViewPr varScale="1">
        <p:scale>
          <a:sx n="69" d="100"/>
          <a:sy n="69" d="100"/>
        </p:scale>
        <p:origin x="313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5E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5E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5E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56018" y="2816542"/>
            <a:ext cx="1583054" cy="12630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005E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60">
            <a:extLst>
              <a:ext uri="{FF2B5EF4-FFF2-40B4-BE49-F238E27FC236}">
                <a16:creationId xmlns="" xmlns:a16="http://schemas.microsoft.com/office/drawing/2014/main" id="{895C038D-5A64-494B-89FF-FDE78B398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609"/>
            <a:ext cx="7556499" cy="10688791"/>
          </a:xfrm>
          <a:prstGeom prst="rect">
            <a:avLst/>
          </a:prstGeom>
        </p:spPr>
      </p:pic>
      <p:sp>
        <p:nvSpPr>
          <p:cNvPr id="11" name="object 11"/>
          <p:cNvSpPr/>
          <p:nvPr/>
        </p:nvSpPr>
        <p:spPr>
          <a:xfrm>
            <a:off x="5294994" y="2692712"/>
            <a:ext cx="1905000" cy="1576705"/>
          </a:xfrm>
          <a:custGeom>
            <a:avLst/>
            <a:gdLst/>
            <a:ahLst/>
            <a:cxnLst/>
            <a:rect l="l" t="t" r="r" b="b"/>
            <a:pathLst>
              <a:path w="1905000" h="1576704">
                <a:moveTo>
                  <a:pt x="1761007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1432687"/>
                </a:lnTo>
                <a:lnTo>
                  <a:pt x="7341" y="1478202"/>
                </a:lnTo>
                <a:lnTo>
                  <a:pt x="27785" y="1517732"/>
                </a:lnTo>
                <a:lnTo>
                  <a:pt x="58959" y="1548906"/>
                </a:lnTo>
                <a:lnTo>
                  <a:pt x="98490" y="1569350"/>
                </a:lnTo>
                <a:lnTo>
                  <a:pt x="144005" y="1576692"/>
                </a:lnTo>
                <a:lnTo>
                  <a:pt x="1761007" y="1576692"/>
                </a:lnTo>
                <a:lnTo>
                  <a:pt x="1806521" y="1569350"/>
                </a:lnTo>
                <a:lnTo>
                  <a:pt x="1846048" y="1548906"/>
                </a:lnTo>
                <a:lnTo>
                  <a:pt x="1877218" y="1517732"/>
                </a:lnTo>
                <a:lnTo>
                  <a:pt x="1897659" y="1478202"/>
                </a:lnTo>
                <a:lnTo>
                  <a:pt x="1905000" y="1432687"/>
                </a:lnTo>
                <a:lnTo>
                  <a:pt x="1905000" y="144005"/>
                </a:lnTo>
                <a:lnTo>
                  <a:pt x="1897659" y="98485"/>
                </a:lnTo>
                <a:lnTo>
                  <a:pt x="1877218" y="58954"/>
                </a:lnTo>
                <a:lnTo>
                  <a:pt x="1846048" y="27782"/>
                </a:lnTo>
                <a:lnTo>
                  <a:pt x="1806521" y="7340"/>
                </a:lnTo>
                <a:lnTo>
                  <a:pt x="1761007" y="0"/>
                </a:lnTo>
                <a:close/>
              </a:path>
            </a:pathLst>
          </a:custGeom>
          <a:solidFill>
            <a:srgbClr val="FDDD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07299" y="7690901"/>
            <a:ext cx="2567940" cy="84645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220"/>
              </a:spcBef>
            </a:pPr>
            <a:r>
              <a:rPr sz="1200" b="1" spc="-10" dirty="0">
                <a:solidFill>
                  <a:srgbClr val="005E8A"/>
                </a:solidFill>
                <a:latin typeface="Arial"/>
                <a:cs typeface="Arial"/>
              </a:rPr>
              <a:t>ЧТО</a:t>
            </a:r>
            <a:r>
              <a:rPr sz="1200" b="1" spc="-20" dirty="0">
                <a:solidFill>
                  <a:srgbClr val="005E8A"/>
                </a:solidFill>
                <a:latin typeface="Arial"/>
                <a:cs typeface="Arial"/>
              </a:rPr>
              <a:t> ВХОДИТ </a:t>
            </a:r>
            <a:r>
              <a:rPr sz="1200" b="1" dirty="0">
                <a:solidFill>
                  <a:srgbClr val="005E8A"/>
                </a:solidFill>
                <a:latin typeface="Arial"/>
                <a:cs typeface="Arial"/>
              </a:rPr>
              <a:t>В</a:t>
            </a:r>
            <a:r>
              <a:rPr sz="1200" b="1" spc="-25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005E8A"/>
                </a:solidFill>
                <a:latin typeface="Arial"/>
                <a:cs typeface="Arial"/>
              </a:rPr>
              <a:t>ДОХОДЫ </a:t>
            </a:r>
            <a:r>
              <a:rPr sz="1200" b="1" spc="-5" dirty="0">
                <a:solidFill>
                  <a:srgbClr val="005E8A"/>
                </a:solidFill>
                <a:latin typeface="Arial"/>
                <a:cs typeface="Arial"/>
              </a:rPr>
              <a:t>СЕМЬИ</a:t>
            </a:r>
            <a:endParaRPr sz="12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При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подсчете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доходов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учитываются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зар- </a:t>
            </a:r>
            <a:r>
              <a:rPr sz="1000" spc="-2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платы, премии,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пенсии,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социальные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посо-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бия,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стипендии,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не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к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оры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е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д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ы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ден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е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жных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компенсаций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7299" y="10002512"/>
            <a:ext cx="65055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Этот показатель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ниже,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чем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текущий прожиточный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минимум на душу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населения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в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городе, который равен 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00 </a:t>
            </a:r>
            <a:r>
              <a:rPr sz="1000" b="1" spc="-2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231F20"/>
                </a:solidFill>
                <a:latin typeface="Arial"/>
                <a:cs typeface="Arial"/>
              </a:rPr>
              <a:t>000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рублей.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Значит 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семья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имеет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право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на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пособие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67299" y="7690901"/>
            <a:ext cx="3445510" cy="84645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200" b="1" spc="-10" dirty="0">
                <a:solidFill>
                  <a:srgbClr val="005E8A"/>
                </a:solidFill>
                <a:latin typeface="Arial"/>
                <a:cs typeface="Arial"/>
              </a:rPr>
              <a:t>ПРИМЕР</a:t>
            </a:r>
            <a:endParaRPr sz="12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Доход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семьи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с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января по декабрь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2022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года составил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257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тыс.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руб.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Муж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заработал 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245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тыс.,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жена-студентка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получала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стипендию, за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год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вышло 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12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тыс.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руб.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Других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доходов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не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было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76835">
              <a:lnSpc>
                <a:spcPct val="100000"/>
              </a:lnSpc>
              <a:spcBef>
                <a:spcPts val="300"/>
              </a:spcBef>
            </a:pPr>
            <a:r>
              <a:rPr spc="-20" dirty="0"/>
              <a:t>РАЗМЕР</a:t>
            </a:r>
            <a:r>
              <a:rPr spc="-35" dirty="0"/>
              <a:t> </a:t>
            </a:r>
            <a:r>
              <a:rPr spc="-5" dirty="0"/>
              <a:t>ПОСОБИЯ</a:t>
            </a: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/>
              <a:t>ОТ</a:t>
            </a:r>
            <a:r>
              <a:rPr spc="-5" dirty="0"/>
              <a:t> </a:t>
            </a:r>
            <a:r>
              <a:rPr sz="3000" b="1" dirty="0">
                <a:latin typeface="Arial"/>
                <a:cs typeface="Arial"/>
              </a:rPr>
              <a:t>0</a:t>
            </a:r>
            <a:r>
              <a:rPr sz="3000" b="1" spc="-235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00</a:t>
            </a:r>
            <a:r>
              <a:rPr sz="3000" b="1" dirty="0">
                <a:latin typeface="Arial"/>
                <a:cs typeface="Arial"/>
              </a:rPr>
              <a:t>0</a:t>
            </a:r>
            <a:r>
              <a:rPr sz="3000" b="1" spc="-500" dirty="0">
                <a:latin typeface="Arial"/>
                <a:cs typeface="Arial"/>
              </a:rPr>
              <a:t> </a:t>
            </a:r>
            <a:r>
              <a:rPr spc="-30" dirty="0"/>
              <a:t>Р</a:t>
            </a:r>
            <a:r>
              <a:rPr spc="-5" dirty="0"/>
              <a:t>УБ.</a:t>
            </a:r>
            <a:endParaRPr sz="3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/>
              <a:t>ОТ</a:t>
            </a:r>
            <a:r>
              <a:rPr spc="-5" dirty="0"/>
              <a:t> </a:t>
            </a:r>
            <a:r>
              <a:rPr sz="3000" b="1" dirty="0">
                <a:latin typeface="Arial"/>
                <a:cs typeface="Arial"/>
              </a:rPr>
              <a:t>0</a:t>
            </a:r>
            <a:r>
              <a:rPr sz="3000" b="1" spc="-235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00</a:t>
            </a:r>
            <a:r>
              <a:rPr sz="3000" b="1" dirty="0">
                <a:latin typeface="Arial"/>
                <a:cs typeface="Arial"/>
              </a:rPr>
              <a:t>0</a:t>
            </a:r>
            <a:r>
              <a:rPr sz="3000" b="1" spc="-500" dirty="0">
                <a:latin typeface="Arial"/>
                <a:cs typeface="Arial"/>
              </a:rPr>
              <a:t> </a:t>
            </a:r>
            <a:r>
              <a:rPr spc="-30" dirty="0"/>
              <a:t>Р</a:t>
            </a:r>
            <a:r>
              <a:rPr spc="-5" dirty="0"/>
              <a:t>УБ.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2599" y="6362512"/>
            <a:ext cx="2611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005E8A"/>
                </a:solidFill>
                <a:latin typeface="Arial"/>
                <a:cs typeface="Arial"/>
              </a:rPr>
              <a:t>КАК</a:t>
            </a:r>
            <a:r>
              <a:rPr sz="1200" b="1" spc="-30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5E8A"/>
                </a:solidFill>
                <a:latin typeface="Arial"/>
                <a:cs typeface="Arial"/>
              </a:rPr>
              <a:t>ОПРЕДЕЛИТЬ</a:t>
            </a:r>
            <a:r>
              <a:rPr sz="1200" b="1" spc="-25" dirty="0">
                <a:solidFill>
                  <a:srgbClr val="005E8A"/>
                </a:solidFill>
                <a:latin typeface="Arial"/>
                <a:cs typeface="Arial"/>
              </a:rPr>
              <a:t> ДОХОД </a:t>
            </a:r>
            <a:r>
              <a:rPr sz="1200" b="1" spc="-5" dirty="0">
                <a:solidFill>
                  <a:srgbClr val="005E8A"/>
                </a:solidFill>
                <a:latin typeface="Arial"/>
                <a:cs typeface="Arial"/>
              </a:rPr>
              <a:t>СЕМЬИ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481329" y="6649538"/>
            <a:ext cx="1344930" cy="514350"/>
          </a:xfrm>
          <a:custGeom>
            <a:avLst/>
            <a:gdLst/>
            <a:ahLst/>
            <a:cxnLst/>
            <a:rect l="l" t="t" r="r" b="b"/>
            <a:pathLst>
              <a:path w="1344929" h="514350">
                <a:moveTo>
                  <a:pt x="1253464" y="0"/>
                </a:moveTo>
                <a:lnTo>
                  <a:pt x="91008" y="0"/>
                </a:lnTo>
                <a:lnTo>
                  <a:pt x="55587" y="7151"/>
                </a:lnTo>
                <a:lnTo>
                  <a:pt x="26658" y="26654"/>
                </a:lnTo>
                <a:lnTo>
                  <a:pt x="7153" y="55581"/>
                </a:lnTo>
                <a:lnTo>
                  <a:pt x="0" y="91008"/>
                </a:lnTo>
                <a:lnTo>
                  <a:pt x="0" y="423164"/>
                </a:lnTo>
                <a:lnTo>
                  <a:pt x="7153" y="458582"/>
                </a:lnTo>
                <a:lnTo>
                  <a:pt x="26658" y="487506"/>
                </a:lnTo>
                <a:lnTo>
                  <a:pt x="55587" y="507008"/>
                </a:lnTo>
                <a:lnTo>
                  <a:pt x="91008" y="514159"/>
                </a:lnTo>
                <a:lnTo>
                  <a:pt x="1253464" y="514159"/>
                </a:lnTo>
                <a:lnTo>
                  <a:pt x="1288883" y="507008"/>
                </a:lnTo>
                <a:lnTo>
                  <a:pt x="1317807" y="487506"/>
                </a:lnTo>
                <a:lnTo>
                  <a:pt x="1337309" y="458582"/>
                </a:lnTo>
                <a:lnTo>
                  <a:pt x="1344460" y="423164"/>
                </a:lnTo>
                <a:lnTo>
                  <a:pt x="1344460" y="91008"/>
                </a:lnTo>
                <a:lnTo>
                  <a:pt x="1337309" y="55581"/>
                </a:lnTo>
                <a:lnTo>
                  <a:pt x="1317807" y="26654"/>
                </a:lnTo>
                <a:lnTo>
                  <a:pt x="1288883" y="7151"/>
                </a:lnTo>
                <a:lnTo>
                  <a:pt x="1253464" y="0"/>
                </a:lnTo>
                <a:close/>
              </a:path>
            </a:pathLst>
          </a:custGeom>
          <a:solidFill>
            <a:srgbClr val="FDDD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837603" y="6796995"/>
            <a:ext cx="6210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sz="1200" b="1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месяц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58399" y="6649538"/>
            <a:ext cx="3522979" cy="514350"/>
          </a:xfrm>
          <a:custGeom>
            <a:avLst/>
            <a:gdLst/>
            <a:ahLst/>
            <a:cxnLst/>
            <a:rect l="l" t="t" r="r" b="b"/>
            <a:pathLst>
              <a:path w="3522979" h="514350">
                <a:moveTo>
                  <a:pt x="3431933" y="0"/>
                </a:moveTo>
                <a:lnTo>
                  <a:pt x="91008" y="0"/>
                </a:lnTo>
                <a:lnTo>
                  <a:pt x="55587" y="7151"/>
                </a:lnTo>
                <a:lnTo>
                  <a:pt x="26658" y="26654"/>
                </a:lnTo>
                <a:lnTo>
                  <a:pt x="7153" y="55581"/>
                </a:lnTo>
                <a:lnTo>
                  <a:pt x="0" y="91008"/>
                </a:lnTo>
                <a:lnTo>
                  <a:pt x="0" y="423164"/>
                </a:lnTo>
                <a:lnTo>
                  <a:pt x="7153" y="458582"/>
                </a:lnTo>
                <a:lnTo>
                  <a:pt x="26658" y="487506"/>
                </a:lnTo>
                <a:lnTo>
                  <a:pt x="55587" y="507008"/>
                </a:lnTo>
                <a:lnTo>
                  <a:pt x="91008" y="514159"/>
                </a:lnTo>
                <a:lnTo>
                  <a:pt x="3431933" y="514159"/>
                </a:lnTo>
                <a:lnTo>
                  <a:pt x="3467354" y="507008"/>
                </a:lnTo>
                <a:lnTo>
                  <a:pt x="3496283" y="487506"/>
                </a:lnTo>
                <a:lnTo>
                  <a:pt x="3515788" y="458582"/>
                </a:lnTo>
                <a:lnTo>
                  <a:pt x="3522941" y="423164"/>
                </a:lnTo>
                <a:lnTo>
                  <a:pt x="3522941" y="91008"/>
                </a:lnTo>
                <a:lnTo>
                  <a:pt x="3515788" y="55581"/>
                </a:lnTo>
                <a:lnTo>
                  <a:pt x="3496283" y="26654"/>
                </a:lnTo>
                <a:lnTo>
                  <a:pt x="3467354" y="7151"/>
                </a:lnTo>
                <a:lnTo>
                  <a:pt x="3431933" y="0"/>
                </a:lnTo>
                <a:close/>
              </a:path>
            </a:pathLst>
          </a:custGeom>
          <a:solidFill>
            <a:srgbClr val="FDDD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278260" y="6796995"/>
            <a:ext cx="8782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60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12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231F20"/>
                </a:solidFill>
                <a:latin typeface="Arial"/>
                <a:cs typeface="Arial"/>
              </a:rPr>
              <a:t>м</a:t>
            </a: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е</a:t>
            </a:r>
            <a:r>
              <a:rPr sz="1200" b="1" spc="5" dirty="0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я</a:t>
            </a:r>
            <a:r>
              <a:rPr sz="1200" b="1" spc="5" dirty="0">
                <a:solidFill>
                  <a:srgbClr val="231F20"/>
                </a:solidFill>
                <a:latin typeface="Arial"/>
                <a:cs typeface="Arial"/>
              </a:rPr>
              <a:t>ц</a:t>
            </a: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ев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12721" y="7258325"/>
            <a:ext cx="29940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5E8A"/>
                </a:solidFill>
                <a:latin typeface="Arial"/>
                <a:cs typeface="Arial"/>
              </a:rPr>
              <a:t>Период,</a:t>
            </a:r>
            <a:r>
              <a:rPr sz="1200" spc="-15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005E8A"/>
                </a:solidFill>
                <a:latin typeface="Arial"/>
                <a:cs typeface="Arial"/>
              </a:rPr>
              <a:t>за</a:t>
            </a:r>
            <a:r>
              <a:rPr sz="1200" spc="-20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5E8A"/>
                </a:solidFill>
                <a:latin typeface="Arial"/>
                <a:cs typeface="Arial"/>
              </a:rPr>
              <a:t>который</a:t>
            </a:r>
            <a:r>
              <a:rPr sz="1200" spc="-15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005E8A"/>
                </a:solidFill>
                <a:latin typeface="Arial"/>
                <a:cs typeface="Arial"/>
              </a:rPr>
              <a:t>учитываются</a:t>
            </a:r>
            <a:r>
              <a:rPr sz="1200" spc="-15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5E8A"/>
                </a:solidFill>
                <a:latin typeface="Arial"/>
                <a:cs typeface="Arial"/>
              </a:rPr>
              <a:t>доходы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17936" y="6615887"/>
            <a:ext cx="924560" cy="51308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340"/>
              </a:spcBef>
            </a:pPr>
            <a:r>
              <a:rPr sz="1200" spc="5" dirty="0">
                <a:solidFill>
                  <a:srgbClr val="005E8A"/>
                </a:solidFill>
                <a:latin typeface="Arial"/>
                <a:cs typeface="Arial"/>
              </a:rPr>
              <a:t>месяц </a:t>
            </a:r>
            <a:r>
              <a:rPr sz="1200" spc="10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5E8A"/>
                </a:solidFill>
                <a:latin typeface="Arial"/>
                <a:cs typeface="Arial"/>
              </a:rPr>
              <a:t>обращения </a:t>
            </a:r>
            <a:r>
              <a:rPr sz="1200" spc="5" dirty="0">
                <a:solidFill>
                  <a:srgbClr val="005E8A"/>
                </a:solidFill>
                <a:latin typeface="Arial"/>
                <a:cs typeface="Arial"/>
              </a:rPr>
              <a:t> за</a:t>
            </a:r>
            <a:r>
              <a:rPr sz="1200" spc="-70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005E8A"/>
                </a:solidFill>
                <a:latin typeface="Arial"/>
                <a:cs typeface="Arial"/>
              </a:rPr>
              <a:t>пособием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290223" y="6721134"/>
            <a:ext cx="382270" cy="381000"/>
          </a:xfrm>
          <a:custGeom>
            <a:avLst/>
            <a:gdLst/>
            <a:ahLst/>
            <a:cxnLst/>
            <a:rect l="l" t="t" r="r" b="b"/>
            <a:pathLst>
              <a:path w="382270" h="381000">
                <a:moveTo>
                  <a:pt x="291210" y="0"/>
                </a:moveTo>
                <a:lnTo>
                  <a:pt x="91008" y="0"/>
                </a:lnTo>
                <a:lnTo>
                  <a:pt x="55587" y="7151"/>
                </a:lnTo>
                <a:lnTo>
                  <a:pt x="26658" y="26654"/>
                </a:lnTo>
                <a:lnTo>
                  <a:pt x="7153" y="55581"/>
                </a:lnTo>
                <a:lnTo>
                  <a:pt x="0" y="91008"/>
                </a:lnTo>
                <a:lnTo>
                  <a:pt x="0" y="289852"/>
                </a:lnTo>
                <a:lnTo>
                  <a:pt x="7153" y="325271"/>
                </a:lnTo>
                <a:lnTo>
                  <a:pt x="26658" y="354195"/>
                </a:lnTo>
                <a:lnTo>
                  <a:pt x="55587" y="373696"/>
                </a:lnTo>
                <a:lnTo>
                  <a:pt x="91008" y="380847"/>
                </a:lnTo>
                <a:lnTo>
                  <a:pt x="291210" y="380847"/>
                </a:lnTo>
                <a:lnTo>
                  <a:pt x="326637" y="373696"/>
                </a:lnTo>
                <a:lnTo>
                  <a:pt x="355565" y="354195"/>
                </a:lnTo>
                <a:lnTo>
                  <a:pt x="375067" y="325271"/>
                </a:lnTo>
                <a:lnTo>
                  <a:pt x="382219" y="289852"/>
                </a:lnTo>
                <a:lnTo>
                  <a:pt x="382219" y="91008"/>
                </a:lnTo>
                <a:lnTo>
                  <a:pt x="375067" y="55581"/>
                </a:lnTo>
                <a:lnTo>
                  <a:pt x="355565" y="26654"/>
                </a:lnTo>
                <a:lnTo>
                  <a:pt x="326637" y="7151"/>
                </a:lnTo>
                <a:lnTo>
                  <a:pt x="291210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320416" y="6730928"/>
            <a:ext cx="307975" cy="32321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140"/>
              </a:lnSpc>
              <a:spcBef>
                <a:spcPts val="185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нояб  2022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67294" y="6721134"/>
            <a:ext cx="382270" cy="381000"/>
          </a:xfrm>
          <a:custGeom>
            <a:avLst/>
            <a:gdLst/>
            <a:ahLst/>
            <a:cxnLst/>
            <a:rect l="l" t="t" r="r" b="b"/>
            <a:pathLst>
              <a:path w="382269" h="381000">
                <a:moveTo>
                  <a:pt x="291210" y="0"/>
                </a:moveTo>
                <a:lnTo>
                  <a:pt x="91008" y="0"/>
                </a:lnTo>
                <a:lnTo>
                  <a:pt x="55587" y="7151"/>
                </a:lnTo>
                <a:lnTo>
                  <a:pt x="26658" y="26654"/>
                </a:lnTo>
                <a:lnTo>
                  <a:pt x="7153" y="55581"/>
                </a:lnTo>
                <a:lnTo>
                  <a:pt x="0" y="91008"/>
                </a:lnTo>
                <a:lnTo>
                  <a:pt x="0" y="289852"/>
                </a:lnTo>
                <a:lnTo>
                  <a:pt x="7153" y="325271"/>
                </a:lnTo>
                <a:lnTo>
                  <a:pt x="26658" y="354195"/>
                </a:lnTo>
                <a:lnTo>
                  <a:pt x="55587" y="373696"/>
                </a:lnTo>
                <a:lnTo>
                  <a:pt x="91008" y="380847"/>
                </a:lnTo>
                <a:lnTo>
                  <a:pt x="291210" y="380847"/>
                </a:lnTo>
                <a:lnTo>
                  <a:pt x="326637" y="373696"/>
                </a:lnTo>
                <a:lnTo>
                  <a:pt x="355565" y="354195"/>
                </a:lnTo>
                <a:lnTo>
                  <a:pt x="375067" y="325271"/>
                </a:lnTo>
                <a:lnTo>
                  <a:pt x="382219" y="289852"/>
                </a:lnTo>
                <a:lnTo>
                  <a:pt x="382219" y="91008"/>
                </a:lnTo>
                <a:lnTo>
                  <a:pt x="375067" y="55581"/>
                </a:lnTo>
                <a:lnTo>
                  <a:pt x="355565" y="26654"/>
                </a:lnTo>
                <a:lnTo>
                  <a:pt x="326637" y="7151"/>
                </a:lnTo>
                <a:lnTo>
                  <a:pt x="291210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97487" y="6730928"/>
            <a:ext cx="307975" cy="32321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40640">
              <a:lnSpc>
                <a:spcPts val="1140"/>
              </a:lnSpc>
              <a:spcBef>
                <a:spcPts val="185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дек </a:t>
            </a:r>
            <a:r>
              <a:rPr sz="1000" spc="-2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2021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643784" y="6721134"/>
            <a:ext cx="382270" cy="381000"/>
          </a:xfrm>
          <a:custGeom>
            <a:avLst/>
            <a:gdLst/>
            <a:ahLst/>
            <a:cxnLst/>
            <a:rect l="l" t="t" r="r" b="b"/>
            <a:pathLst>
              <a:path w="382270" h="381000">
                <a:moveTo>
                  <a:pt x="291210" y="0"/>
                </a:moveTo>
                <a:lnTo>
                  <a:pt x="91008" y="0"/>
                </a:lnTo>
                <a:lnTo>
                  <a:pt x="55587" y="7151"/>
                </a:lnTo>
                <a:lnTo>
                  <a:pt x="26658" y="26654"/>
                </a:lnTo>
                <a:lnTo>
                  <a:pt x="7153" y="55581"/>
                </a:lnTo>
                <a:lnTo>
                  <a:pt x="0" y="91008"/>
                </a:lnTo>
                <a:lnTo>
                  <a:pt x="0" y="289852"/>
                </a:lnTo>
                <a:lnTo>
                  <a:pt x="7153" y="325271"/>
                </a:lnTo>
                <a:lnTo>
                  <a:pt x="26658" y="354195"/>
                </a:lnTo>
                <a:lnTo>
                  <a:pt x="55587" y="373696"/>
                </a:lnTo>
                <a:lnTo>
                  <a:pt x="91008" y="380847"/>
                </a:lnTo>
                <a:lnTo>
                  <a:pt x="291210" y="380847"/>
                </a:lnTo>
                <a:lnTo>
                  <a:pt x="326637" y="373696"/>
                </a:lnTo>
                <a:lnTo>
                  <a:pt x="355565" y="354195"/>
                </a:lnTo>
                <a:lnTo>
                  <a:pt x="375067" y="325271"/>
                </a:lnTo>
                <a:lnTo>
                  <a:pt x="382219" y="289852"/>
                </a:lnTo>
                <a:lnTo>
                  <a:pt x="382219" y="91008"/>
                </a:lnTo>
                <a:lnTo>
                  <a:pt x="375067" y="55581"/>
                </a:lnTo>
                <a:lnTo>
                  <a:pt x="355565" y="26654"/>
                </a:lnTo>
                <a:lnTo>
                  <a:pt x="326637" y="7151"/>
                </a:lnTo>
                <a:lnTo>
                  <a:pt x="291210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673977" y="6730928"/>
            <a:ext cx="307975" cy="32321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37465">
              <a:lnSpc>
                <a:spcPts val="1140"/>
              </a:lnSpc>
              <a:spcBef>
                <a:spcPts val="185"/>
              </a:spcBef>
            </a:pP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янв </a:t>
            </a:r>
            <a:r>
              <a:rPr sz="1000" spc="-2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2023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958404" y="7163701"/>
            <a:ext cx="3522979" cy="102870"/>
          </a:xfrm>
          <a:custGeom>
            <a:avLst/>
            <a:gdLst/>
            <a:ahLst/>
            <a:cxnLst/>
            <a:rect l="l" t="t" r="r" b="b"/>
            <a:pathLst>
              <a:path w="3522979" h="102870">
                <a:moveTo>
                  <a:pt x="0" y="0"/>
                </a:moveTo>
                <a:lnTo>
                  <a:pt x="0" y="102768"/>
                </a:lnTo>
                <a:lnTo>
                  <a:pt x="3522929" y="102768"/>
                </a:lnTo>
                <a:lnTo>
                  <a:pt x="3522929" y="0"/>
                </a:lnTo>
              </a:path>
            </a:pathLst>
          </a:custGeom>
          <a:ln w="16052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102883" y="6726254"/>
            <a:ext cx="59055" cy="366395"/>
          </a:xfrm>
          <a:custGeom>
            <a:avLst/>
            <a:gdLst/>
            <a:ahLst/>
            <a:cxnLst/>
            <a:rect l="l" t="t" r="r" b="b"/>
            <a:pathLst>
              <a:path w="59054" h="366395">
                <a:moveTo>
                  <a:pt x="58483" y="0"/>
                </a:moveTo>
                <a:lnTo>
                  <a:pt x="0" y="0"/>
                </a:lnTo>
                <a:lnTo>
                  <a:pt x="0" y="366153"/>
                </a:lnTo>
                <a:lnTo>
                  <a:pt x="58483" y="366153"/>
                </a:lnTo>
              </a:path>
            </a:pathLst>
          </a:custGeom>
          <a:ln w="16052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048750" y="6909969"/>
            <a:ext cx="57785" cy="0"/>
          </a:xfrm>
          <a:custGeom>
            <a:avLst/>
            <a:gdLst/>
            <a:ahLst/>
            <a:cxnLst/>
            <a:rect l="l" t="t" r="r" b="b"/>
            <a:pathLst>
              <a:path w="57785">
                <a:moveTo>
                  <a:pt x="0" y="0"/>
                </a:moveTo>
                <a:lnTo>
                  <a:pt x="57327" y="0"/>
                </a:lnTo>
              </a:path>
            </a:pathLst>
          </a:custGeom>
          <a:ln w="16052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061278" y="6393846"/>
            <a:ext cx="8883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включительно</a:t>
            </a:r>
            <a:endParaRPr sz="1000" dirty="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4073971" y="6568610"/>
            <a:ext cx="879475" cy="86360"/>
            <a:chOff x="4073971" y="6568610"/>
            <a:chExt cx="879475" cy="86360"/>
          </a:xfrm>
        </p:grpSpPr>
        <p:sp>
          <p:nvSpPr>
            <p:cNvPr id="35" name="object 35"/>
            <p:cNvSpPr/>
            <p:nvPr/>
          </p:nvSpPr>
          <p:spPr>
            <a:xfrm>
              <a:off x="4429375" y="6575768"/>
              <a:ext cx="92075" cy="79375"/>
            </a:xfrm>
            <a:custGeom>
              <a:avLst/>
              <a:gdLst/>
              <a:ahLst/>
              <a:cxnLst/>
              <a:rect l="l" t="t" r="r" b="b"/>
              <a:pathLst>
                <a:path w="92075" h="79375">
                  <a:moveTo>
                    <a:pt x="91808" y="0"/>
                  </a:moveTo>
                  <a:lnTo>
                    <a:pt x="0" y="0"/>
                  </a:lnTo>
                  <a:lnTo>
                    <a:pt x="48602" y="79197"/>
                  </a:lnTo>
                  <a:lnTo>
                    <a:pt x="91808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073971" y="6576637"/>
              <a:ext cx="879475" cy="0"/>
            </a:xfrm>
            <a:custGeom>
              <a:avLst/>
              <a:gdLst/>
              <a:ahLst/>
              <a:cxnLst/>
              <a:rect l="l" t="t" r="r" b="b"/>
              <a:pathLst>
                <a:path w="879475">
                  <a:moveTo>
                    <a:pt x="0" y="0"/>
                  </a:moveTo>
                  <a:lnTo>
                    <a:pt x="879449" y="0"/>
                  </a:lnTo>
                </a:path>
              </a:pathLst>
            </a:custGeom>
            <a:ln w="16052">
              <a:solidFill>
                <a:srgbClr val="5859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/>
          <p:nvPr/>
        </p:nvSpPr>
        <p:spPr>
          <a:xfrm>
            <a:off x="3504463" y="7796673"/>
            <a:ext cx="0" cy="754380"/>
          </a:xfrm>
          <a:custGeom>
            <a:avLst/>
            <a:gdLst/>
            <a:ahLst/>
            <a:cxnLst/>
            <a:rect l="l" t="t" r="r" b="b"/>
            <a:pathLst>
              <a:path h="754379">
                <a:moveTo>
                  <a:pt x="0" y="754329"/>
                </a:moveTo>
                <a:lnTo>
                  <a:pt x="0" y="0"/>
                </a:lnTo>
              </a:path>
            </a:pathLst>
          </a:custGeom>
          <a:ln w="12700">
            <a:solidFill>
              <a:srgbClr val="005E8A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57918" y="9152450"/>
            <a:ext cx="1657985" cy="735330"/>
          </a:xfrm>
          <a:custGeom>
            <a:avLst/>
            <a:gdLst/>
            <a:ahLst/>
            <a:cxnLst/>
            <a:rect l="l" t="t" r="r" b="b"/>
            <a:pathLst>
              <a:path w="1657985" h="735329">
                <a:moveTo>
                  <a:pt x="1585887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663321"/>
                </a:lnTo>
                <a:lnTo>
                  <a:pt x="5657" y="691347"/>
                </a:lnTo>
                <a:lnTo>
                  <a:pt x="21086" y="714236"/>
                </a:lnTo>
                <a:lnTo>
                  <a:pt x="43971" y="729670"/>
                </a:lnTo>
                <a:lnTo>
                  <a:pt x="71996" y="735330"/>
                </a:lnTo>
                <a:lnTo>
                  <a:pt x="1585887" y="735330"/>
                </a:lnTo>
                <a:lnTo>
                  <a:pt x="1613913" y="729670"/>
                </a:lnTo>
                <a:lnTo>
                  <a:pt x="1636802" y="714236"/>
                </a:lnTo>
                <a:lnTo>
                  <a:pt x="1652236" y="691347"/>
                </a:lnTo>
                <a:lnTo>
                  <a:pt x="1657896" y="663321"/>
                </a:lnTo>
                <a:lnTo>
                  <a:pt x="1657896" y="71996"/>
                </a:lnTo>
                <a:lnTo>
                  <a:pt x="1652236" y="43971"/>
                </a:lnTo>
                <a:lnTo>
                  <a:pt x="1636802" y="21086"/>
                </a:lnTo>
                <a:lnTo>
                  <a:pt x="1613913" y="5657"/>
                </a:lnTo>
                <a:lnTo>
                  <a:pt x="1585887" y="0"/>
                </a:lnTo>
                <a:close/>
              </a:path>
            </a:pathLst>
          </a:custGeom>
          <a:solidFill>
            <a:srgbClr val="FDDD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490865" y="9211749"/>
            <a:ext cx="792480" cy="301625"/>
          </a:xfrm>
          <a:custGeom>
            <a:avLst/>
            <a:gdLst/>
            <a:ahLst/>
            <a:cxnLst/>
            <a:rect l="l" t="t" r="r" b="b"/>
            <a:pathLst>
              <a:path w="792480" h="301625">
                <a:moveTo>
                  <a:pt x="720001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229323"/>
                </a:lnTo>
                <a:lnTo>
                  <a:pt x="5657" y="257348"/>
                </a:lnTo>
                <a:lnTo>
                  <a:pt x="21086" y="280233"/>
                </a:lnTo>
                <a:lnTo>
                  <a:pt x="43971" y="295662"/>
                </a:lnTo>
                <a:lnTo>
                  <a:pt x="71996" y="301320"/>
                </a:lnTo>
                <a:lnTo>
                  <a:pt x="720001" y="301320"/>
                </a:lnTo>
                <a:lnTo>
                  <a:pt x="748025" y="295662"/>
                </a:lnTo>
                <a:lnTo>
                  <a:pt x="770910" y="280233"/>
                </a:lnTo>
                <a:lnTo>
                  <a:pt x="786339" y="257348"/>
                </a:lnTo>
                <a:lnTo>
                  <a:pt x="791997" y="229323"/>
                </a:lnTo>
                <a:lnTo>
                  <a:pt x="791997" y="71996"/>
                </a:lnTo>
                <a:lnTo>
                  <a:pt x="786339" y="43971"/>
                </a:lnTo>
                <a:lnTo>
                  <a:pt x="770910" y="21086"/>
                </a:lnTo>
                <a:lnTo>
                  <a:pt x="748025" y="5657"/>
                </a:lnTo>
                <a:lnTo>
                  <a:pt x="720001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61792" y="9149275"/>
            <a:ext cx="1041400" cy="741680"/>
          </a:xfrm>
          <a:custGeom>
            <a:avLst/>
            <a:gdLst/>
            <a:ahLst/>
            <a:cxnLst/>
            <a:rect l="l" t="t" r="r" b="b"/>
            <a:pathLst>
              <a:path w="1041400" h="741679">
                <a:moveTo>
                  <a:pt x="968946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669671"/>
                </a:lnTo>
                <a:lnTo>
                  <a:pt x="5657" y="697697"/>
                </a:lnTo>
                <a:lnTo>
                  <a:pt x="21086" y="720586"/>
                </a:lnTo>
                <a:lnTo>
                  <a:pt x="43971" y="736020"/>
                </a:lnTo>
                <a:lnTo>
                  <a:pt x="71996" y="741680"/>
                </a:lnTo>
                <a:lnTo>
                  <a:pt x="968946" y="741680"/>
                </a:lnTo>
                <a:lnTo>
                  <a:pt x="996971" y="736020"/>
                </a:lnTo>
                <a:lnTo>
                  <a:pt x="1019856" y="720586"/>
                </a:lnTo>
                <a:lnTo>
                  <a:pt x="1035285" y="697697"/>
                </a:lnTo>
                <a:lnTo>
                  <a:pt x="1040942" y="669671"/>
                </a:lnTo>
                <a:lnTo>
                  <a:pt x="1040942" y="71996"/>
                </a:lnTo>
                <a:lnTo>
                  <a:pt x="1035285" y="43971"/>
                </a:lnTo>
                <a:lnTo>
                  <a:pt x="1019856" y="21086"/>
                </a:lnTo>
                <a:lnTo>
                  <a:pt x="996971" y="5657"/>
                </a:lnTo>
                <a:lnTo>
                  <a:pt x="968946" y="0"/>
                </a:lnTo>
                <a:close/>
              </a:path>
            </a:pathLst>
          </a:custGeom>
          <a:solidFill>
            <a:srgbClr val="FDDD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486266" y="9221274"/>
            <a:ext cx="792480" cy="301625"/>
          </a:xfrm>
          <a:custGeom>
            <a:avLst/>
            <a:gdLst/>
            <a:ahLst/>
            <a:cxnLst/>
            <a:rect l="l" t="t" r="r" b="b"/>
            <a:pathLst>
              <a:path w="792479" h="301625">
                <a:moveTo>
                  <a:pt x="720001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229323"/>
                </a:lnTo>
                <a:lnTo>
                  <a:pt x="5657" y="257348"/>
                </a:lnTo>
                <a:lnTo>
                  <a:pt x="21086" y="280233"/>
                </a:lnTo>
                <a:lnTo>
                  <a:pt x="43971" y="295662"/>
                </a:lnTo>
                <a:lnTo>
                  <a:pt x="71996" y="301320"/>
                </a:lnTo>
                <a:lnTo>
                  <a:pt x="720001" y="301320"/>
                </a:lnTo>
                <a:lnTo>
                  <a:pt x="748025" y="295662"/>
                </a:lnTo>
                <a:lnTo>
                  <a:pt x="770910" y="280233"/>
                </a:lnTo>
                <a:lnTo>
                  <a:pt x="786339" y="257348"/>
                </a:lnTo>
                <a:lnTo>
                  <a:pt x="791997" y="229323"/>
                </a:lnTo>
                <a:lnTo>
                  <a:pt x="791997" y="71996"/>
                </a:lnTo>
                <a:lnTo>
                  <a:pt x="786339" y="43971"/>
                </a:lnTo>
                <a:lnTo>
                  <a:pt x="770910" y="21086"/>
                </a:lnTo>
                <a:lnTo>
                  <a:pt x="748025" y="5657"/>
                </a:lnTo>
                <a:lnTo>
                  <a:pt x="720001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421153" y="9250819"/>
            <a:ext cx="922655" cy="600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200" dirty="0">
              <a:latin typeface="Arial"/>
              <a:cs typeface="Arial"/>
            </a:endParaRPr>
          </a:p>
          <a:p>
            <a:pPr marL="12700" marR="5080" algn="ctr">
              <a:lnSpc>
                <a:spcPts val="1000"/>
              </a:lnSpc>
              <a:spcBef>
                <a:spcPts val="1080"/>
              </a:spcBef>
            </a:pP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Количество </a:t>
            </a:r>
            <a:r>
              <a:rPr sz="1000" b="1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членов</a:t>
            </a:r>
            <a:r>
              <a:rPr sz="1000" b="1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семьи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057089" y="9149275"/>
            <a:ext cx="935990" cy="741680"/>
          </a:xfrm>
          <a:custGeom>
            <a:avLst/>
            <a:gdLst/>
            <a:ahLst/>
            <a:cxnLst/>
            <a:rect l="l" t="t" r="r" b="b"/>
            <a:pathLst>
              <a:path w="935989" h="741679">
                <a:moveTo>
                  <a:pt x="863993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669671"/>
                </a:lnTo>
                <a:lnTo>
                  <a:pt x="5657" y="697697"/>
                </a:lnTo>
                <a:lnTo>
                  <a:pt x="21086" y="720586"/>
                </a:lnTo>
                <a:lnTo>
                  <a:pt x="43971" y="736020"/>
                </a:lnTo>
                <a:lnTo>
                  <a:pt x="71996" y="741680"/>
                </a:lnTo>
                <a:lnTo>
                  <a:pt x="863993" y="741680"/>
                </a:lnTo>
                <a:lnTo>
                  <a:pt x="892018" y="736020"/>
                </a:lnTo>
                <a:lnTo>
                  <a:pt x="914903" y="720586"/>
                </a:lnTo>
                <a:lnTo>
                  <a:pt x="930332" y="697697"/>
                </a:lnTo>
                <a:lnTo>
                  <a:pt x="935990" y="669671"/>
                </a:lnTo>
                <a:lnTo>
                  <a:pt x="935990" y="71996"/>
                </a:lnTo>
                <a:lnTo>
                  <a:pt x="930332" y="43971"/>
                </a:lnTo>
                <a:lnTo>
                  <a:pt x="914903" y="21086"/>
                </a:lnTo>
                <a:lnTo>
                  <a:pt x="892018" y="5657"/>
                </a:lnTo>
                <a:lnTo>
                  <a:pt x="863993" y="0"/>
                </a:lnTo>
                <a:close/>
              </a:path>
            </a:pathLst>
          </a:custGeom>
          <a:solidFill>
            <a:srgbClr val="FDDD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129089" y="9208574"/>
            <a:ext cx="792480" cy="301625"/>
          </a:xfrm>
          <a:custGeom>
            <a:avLst/>
            <a:gdLst/>
            <a:ahLst/>
            <a:cxnLst/>
            <a:rect l="l" t="t" r="r" b="b"/>
            <a:pathLst>
              <a:path w="792479" h="301625">
                <a:moveTo>
                  <a:pt x="720001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229323"/>
                </a:lnTo>
                <a:lnTo>
                  <a:pt x="5657" y="257348"/>
                </a:lnTo>
                <a:lnTo>
                  <a:pt x="21086" y="280233"/>
                </a:lnTo>
                <a:lnTo>
                  <a:pt x="43971" y="295662"/>
                </a:lnTo>
                <a:lnTo>
                  <a:pt x="71996" y="301320"/>
                </a:lnTo>
                <a:lnTo>
                  <a:pt x="720001" y="301320"/>
                </a:lnTo>
                <a:lnTo>
                  <a:pt x="748025" y="295662"/>
                </a:lnTo>
                <a:lnTo>
                  <a:pt x="770910" y="280233"/>
                </a:lnTo>
                <a:lnTo>
                  <a:pt x="786339" y="257348"/>
                </a:lnTo>
                <a:lnTo>
                  <a:pt x="791997" y="229323"/>
                </a:lnTo>
                <a:lnTo>
                  <a:pt x="791997" y="71996"/>
                </a:lnTo>
                <a:lnTo>
                  <a:pt x="786339" y="43971"/>
                </a:lnTo>
                <a:lnTo>
                  <a:pt x="770910" y="21086"/>
                </a:lnTo>
                <a:lnTo>
                  <a:pt x="748025" y="5657"/>
                </a:lnTo>
                <a:lnTo>
                  <a:pt x="720001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9" name="object 4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43293" y="9393919"/>
            <a:ext cx="86309" cy="86309"/>
          </a:xfrm>
          <a:prstGeom prst="rect">
            <a:avLst/>
          </a:prstGeom>
        </p:spPr>
      </p:pic>
      <p:pic>
        <p:nvPicPr>
          <p:cNvPr id="50" name="object 5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43293" y="9559993"/>
            <a:ext cx="86309" cy="86309"/>
          </a:xfrm>
          <a:prstGeom prst="rect">
            <a:avLst/>
          </a:prstGeom>
        </p:spPr>
      </p:pic>
      <p:pic>
        <p:nvPicPr>
          <p:cNvPr id="51" name="object 5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26868" y="9393919"/>
            <a:ext cx="86309" cy="86309"/>
          </a:xfrm>
          <a:prstGeom prst="rect">
            <a:avLst/>
          </a:prstGeom>
        </p:spPr>
      </p:pic>
      <p:pic>
        <p:nvPicPr>
          <p:cNvPr id="52" name="object 5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26868" y="9559993"/>
            <a:ext cx="86309" cy="86309"/>
          </a:xfrm>
          <a:prstGeom prst="rect">
            <a:avLst/>
          </a:prstGeom>
        </p:spPr>
      </p:pic>
      <p:sp>
        <p:nvSpPr>
          <p:cNvPr id="53" name="object 53"/>
          <p:cNvSpPr/>
          <p:nvPr/>
        </p:nvSpPr>
        <p:spPr>
          <a:xfrm>
            <a:off x="5601048" y="9469657"/>
            <a:ext cx="188595" cy="0"/>
          </a:xfrm>
          <a:custGeom>
            <a:avLst/>
            <a:gdLst/>
            <a:ahLst/>
            <a:cxnLst/>
            <a:rect l="l" t="t" r="r" b="b"/>
            <a:pathLst>
              <a:path w="188595">
                <a:moveTo>
                  <a:pt x="0" y="0"/>
                </a:moveTo>
                <a:lnTo>
                  <a:pt x="188556" y="0"/>
                </a:lnTo>
              </a:path>
            </a:pathLst>
          </a:custGeom>
          <a:ln w="50800">
            <a:solidFill>
              <a:srgbClr val="C400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601048" y="9570569"/>
            <a:ext cx="188595" cy="0"/>
          </a:xfrm>
          <a:custGeom>
            <a:avLst/>
            <a:gdLst/>
            <a:ahLst/>
            <a:cxnLst/>
            <a:rect l="l" t="t" r="r" b="b"/>
            <a:pathLst>
              <a:path w="188595">
                <a:moveTo>
                  <a:pt x="0" y="0"/>
                </a:moveTo>
                <a:lnTo>
                  <a:pt x="188556" y="0"/>
                </a:lnTo>
              </a:path>
            </a:pathLst>
          </a:custGeom>
          <a:ln w="50800">
            <a:solidFill>
              <a:srgbClr val="C400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935089" y="9534763"/>
            <a:ext cx="531495" cy="147955"/>
          </a:xfrm>
          <a:custGeom>
            <a:avLst/>
            <a:gdLst/>
            <a:ahLst/>
            <a:cxnLst/>
            <a:rect l="l" t="t" r="r" b="b"/>
            <a:pathLst>
              <a:path w="531495" h="147954">
                <a:moveTo>
                  <a:pt x="458990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75539"/>
                </a:lnTo>
                <a:lnTo>
                  <a:pt x="5657" y="103564"/>
                </a:lnTo>
                <a:lnTo>
                  <a:pt x="21086" y="126449"/>
                </a:lnTo>
                <a:lnTo>
                  <a:pt x="43971" y="141878"/>
                </a:lnTo>
                <a:lnTo>
                  <a:pt x="71996" y="147535"/>
                </a:lnTo>
                <a:lnTo>
                  <a:pt x="458990" y="147535"/>
                </a:lnTo>
                <a:lnTo>
                  <a:pt x="487017" y="141878"/>
                </a:lnTo>
                <a:lnTo>
                  <a:pt x="509906" y="126449"/>
                </a:lnTo>
                <a:lnTo>
                  <a:pt x="525340" y="103564"/>
                </a:lnTo>
                <a:lnTo>
                  <a:pt x="530999" y="75539"/>
                </a:lnTo>
                <a:lnTo>
                  <a:pt x="530999" y="71996"/>
                </a:lnTo>
                <a:lnTo>
                  <a:pt x="525340" y="43971"/>
                </a:lnTo>
                <a:lnTo>
                  <a:pt x="509906" y="21086"/>
                </a:lnTo>
                <a:lnTo>
                  <a:pt x="487017" y="5657"/>
                </a:lnTo>
                <a:lnTo>
                  <a:pt x="458990" y="0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5962772" y="9304020"/>
            <a:ext cx="483234" cy="38608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200" b="1" spc="-50" dirty="0">
                <a:solidFill>
                  <a:srgbClr val="58595B"/>
                </a:solidFill>
                <a:latin typeface="Arial"/>
                <a:cs typeface="Arial"/>
              </a:rPr>
              <a:t>1</a:t>
            </a:r>
            <a:r>
              <a:rPr sz="1200" b="1" dirty="0">
                <a:solidFill>
                  <a:srgbClr val="58595B"/>
                </a:solidFill>
                <a:latin typeface="Arial"/>
                <a:cs typeface="Arial"/>
              </a:rPr>
              <a:t>0</a:t>
            </a:r>
            <a:r>
              <a:rPr sz="1200" b="1" spc="-5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58595B"/>
                </a:solidFill>
                <a:latin typeface="Arial"/>
                <a:cs typeface="Arial"/>
              </a:rPr>
              <a:t>7</a:t>
            </a:r>
            <a:r>
              <a:rPr sz="1200" b="1" dirty="0">
                <a:solidFill>
                  <a:srgbClr val="58595B"/>
                </a:solidFill>
                <a:latin typeface="Arial"/>
                <a:cs typeface="Arial"/>
              </a:rPr>
              <a:t>08</a:t>
            </a:r>
            <a:endParaRPr sz="1200" dirty="0">
              <a:latin typeface="Arial"/>
              <a:cs typeface="Arial"/>
            </a:endParaRPr>
          </a:p>
          <a:p>
            <a:pPr marL="27940">
              <a:lnSpc>
                <a:spcPct val="100000"/>
              </a:lnSpc>
              <a:spcBef>
                <a:spcPts val="135"/>
              </a:spcBef>
            </a:pPr>
            <a:r>
              <a:rPr sz="900" b="1" spc="5" dirty="0">
                <a:solidFill>
                  <a:srgbClr val="FFFFFF"/>
                </a:solidFill>
                <a:latin typeface="Arial"/>
                <a:cs typeface="Arial"/>
              </a:rPr>
              <a:t>рублей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57" name="object 48">
            <a:extLst>
              <a:ext uri="{FF2B5EF4-FFF2-40B4-BE49-F238E27FC236}">
                <a16:creationId xmlns="" xmlns:a16="http://schemas.microsoft.com/office/drawing/2014/main" id="{5B343099-803B-3347-B4CF-1B697B2A9F7F}"/>
              </a:ext>
            </a:extLst>
          </p:cNvPr>
          <p:cNvSpPr txBox="1"/>
          <p:nvPr/>
        </p:nvSpPr>
        <p:spPr>
          <a:xfrm>
            <a:off x="707299" y="8824553"/>
            <a:ext cx="343662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005E8A"/>
                </a:solidFill>
                <a:latin typeface="Arial"/>
                <a:cs typeface="Arial"/>
              </a:rPr>
              <a:t>КАК</a:t>
            </a:r>
            <a:r>
              <a:rPr sz="1200" b="1" spc="-15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b="1" spc="-35" dirty="0">
                <a:solidFill>
                  <a:srgbClr val="005E8A"/>
                </a:solidFill>
                <a:latin typeface="Arial"/>
                <a:cs typeface="Arial"/>
              </a:rPr>
              <a:t>РАССЧИТАТЬ</a:t>
            </a:r>
            <a:r>
              <a:rPr sz="1200" b="1" spc="-10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05E8A"/>
                </a:solidFill>
                <a:latin typeface="Arial"/>
                <a:cs typeface="Arial"/>
              </a:rPr>
              <a:t>СРЕДНЕДУШЕВОЙ</a:t>
            </a:r>
            <a:r>
              <a:rPr sz="1200" b="1" spc="-10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005E8A"/>
                </a:solidFill>
                <a:latin typeface="Arial"/>
                <a:cs typeface="Arial"/>
              </a:rPr>
              <a:t>ДОХОД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8" name="object 48">
            <a:extLst>
              <a:ext uri="{FF2B5EF4-FFF2-40B4-BE49-F238E27FC236}">
                <a16:creationId xmlns="" xmlns:a16="http://schemas.microsoft.com/office/drawing/2014/main" id="{B3118F83-974A-2C46-9056-38836D3526A9}"/>
              </a:ext>
            </a:extLst>
          </p:cNvPr>
          <p:cNvSpPr txBox="1"/>
          <p:nvPr/>
        </p:nvSpPr>
        <p:spPr>
          <a:xfrm>
            <a:off x="1057918" y="9249803"/>
            <a:ext cx="1657985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tabLst>
                <a:tab pos="2733675" algn="l"/>
              </a:tabLst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257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000</a:t>
            </a:r>
            <a:endParaRPr lang="x-none" sz="12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lang="x-none" sz="12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2198370" algn="l"/>
              </a:tabLst>
            </a:pPr>
            <a:r>
              <a:rPr sz="1000" b="1" dirty="0" err="1">
                <a:solidFill>
                  <a:srgbClr val="231F20"/>
                </a:solidFill>
                <a:latin typeface="Arial"/>
                <a:cs typeface="Arial"/>
              </a:rPr>
              <a:t>Доходы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семьи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5" dirty="0" err="1">
                <a:solidFill>
                  <a:srgbClr val="231F20"/>
                </a:solidFill>
                <a:latin typeface="Arial"/>
                <a:cs typeface="Arial"/>
              </a:rPr>
              <a:t>за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10" dirty="0" err="1">
                <a:solidFill>
                  <a:srgbClr val="231F20"/>
                </a:solidFill>
                <a:latin typeface="Arial"/>
                <a:cs typeface="Arial"/>
              </a:rPr>
              <a:t>год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9" name="object 48">
            <a:extLst>
              <a:ext uri="{FF2B5EF4-FFF2-40B4-BE49-F238E27FC236}">
                <a16:creationId xmlns="" xmlns:a16="http://schemas.microsoft.com/office/drawing/2014/main" id="{5B367A74-F269-444A-8680-E2358F8909D6}"/>
              </a:ext>
            </a:extLst>
          </p:cNvPr>
          <p:cNvSpPr txBox="1"/>
          <p:nvPr/>
        </p:nvSpPr>
        <p:spPr>
          <a:xfrm>
            <a:off x="3054075" y="9250819"/>
            <a:ext cx="948347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tabLst>
                <a:tab pos="2733675" algn="l"/>
              </a:tabLst>
            </a:pPr>
            <a:r>
              <a:rPr lang="en-US" sz="1200" b="1" spc="-10" dirty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endParaRPr lang="x-none" sz="12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lang="x-none" sz="12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2198370" algn="l"/>
              </a:tabLst>
            </a:pPr>
            <a:r>
              <a:rPr lang="en-US" sz="1000" b="1" dirty="0">
                <a:solidFill>
                  <a:srgbClr val="231F20"/>
                </a:solidFill>
                <a:latin typeface="Arial"/>
                <a:cs typeface="Arial"/>
              </a:rPr>
              <a:t>12 </a:t>
            </a:r>
            <a:r>
              <a:rPr lang="ru-RU" sz="1000" b="1" dirty="0">
                <a:solidFill>
                  <a:srgbClr val="231F20"/>
                </a:solidFill>
                <a:latin typeface="Arial"/>
                <a:cs typeface="Arial"/>
              </a:rPr>
              <a:t>месяцев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145</Words>
  <Application>Microsoft Office PowerPoint</Application>
  <PresentationFormat>Произвольный</PresentationFormat>
  <Paragraphs>28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РАЗМЕР ПОСОБИЯ ОТ 0 000 РУБ. ОТ 0 000 РУБ.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РАЗМЕР ПОСОБИЯ ОТ 0 000 РУБ. ОТ 0 000 РУБ.</dc:title>
  <dc:creator>Колтыпина Галина Алексеевна</dc:creator>
  <cp:lastModifiedBy>Абрамова Екатерина Николаевна</cp:lastModifiedBy>
  <cp:revision>7</cp:revision>
  <dcterms:created xsi:type="dcterms:W3CDTF">2022-12-29T08:08:43Z</dcterms:created>
  <dcterms:modified xsi:type="dcterms:W3CDTF">2023-02-14T06:36:48Z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2022-12-29T00:00:00Z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2022-12-29T00:00:00Z</vt:filetime>
  </property>
</Properties>
</file>